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78" r:id="rId12"/>
    <p:sldId id="279" r:id="rId13"/>
    <p:sldId id="277" r:id="rId1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malho Veiga Simao José Pedro" initials="RVSJP" lastIdx="4" clrIdx="0">
    <p:extLst>
      <p:ext uri="{19B8F6BF-5375-455C-9EA6-DF929625EA0E}">
        <p15:presenceInfo xmlns:p15="http://schemas.microsoft.com/office/powerpoint/2012/main" userId="Ramalho Veiga Simao José Pedr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13" d="100"/>
          <a:sy n="113" d="100"/>
        </p:scale>
        <p:origin x="15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FE832B-EC25-4317-8202-F12D6951C7F9}" type="datetime1">
              <a:rPr lang="it-IT" altLang="en-US"/>
              <a:pPr/>
              <a:t>02/09/2020</a:t>
            </a:fld>
            <a:endParaRPr lang="it-IT" alt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C703BB-C97F-4161-B274-1F7DDE60FD06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Click to edit Master text styles</a:t>
            </a:r>
          </a:p>
          <a:p>
            <a:pPr lvl="1"/>
            <a:r>
              <a:rPr lang="it-IT" noProof="0"/>
              <a:t>Second level</a:t>
            </a:r>
          </a:p>
          <a:p>
            <a:pPr lvl="2"/>
            <a:r>
              <a:rPr lang="it-IT" noProof="0"/>
              <a:t>Third level</a:t>
            </a:r>
          </a:p>
          <a:p>
            <a:pPr lvl="3"/>
            <a:r>
              <a:rPr lang="it-IT" noProof="0"/>
              <a:t>Fourth level</a:t>
            </a:r>
          </a:p>
          <a:p>
            <a:pPr lvl="4"/>
            <a:r>
              <a:rPr lang="it-IT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A8CE84-FE14-481E-80A0-C139241D3172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8CE84-FE14-481E-80A0-C139241D3172}" type="slidenum">
              <a:rPr lang="it-IT" altLang="en-US" smtClean="0"/>
              <a:pPr/>
              <a:t>2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823295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4FBBD6-749A-421C-94F6-D11BEAA9ADEE}" type="slidenum">
              <a:rPr lang="it-CH" smtClean="0"/>
              <a:t>13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35576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 userDrawn="1"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800">
              <a:solidFill>
                <a:srgbClr val="FFFFFF"/>
              </a:solidFill>
            </a:endParaRPr>
          </a:p>
        </p:txBody>
      </p:sp>
      <p:pic>
        <p:nvPicPr>
          <p:cNvPr id="6" name="Immagine 9" descr="Modulo_SUPSI_DACD_ISAAC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79388"/>
            <a:ext cx="4424362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773238"/>
            <a:ext cx="8496300" cy="1584325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57563"/>
            <a:ext cx="8496300" cy="190023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3"/>
          </p:nvPr>
        </p:nvSpPr>
        <p:spPr>
          <a:xfrm>
            <a:off x="326931" y="5371908"/>
            <a:ext cx="8497183" cy="952691"/>
          </a:xfrm>
        </p:spPr>
        <p:txBody>
          <a:bodyPr/>
          <a:lstStyle>
            <a:lvl1pPr algn="l">
              <a:buNone/>
              <a:defRPr sz="1800"/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4"/>
          </p:nvPr>
        </p:nvSpPr>
        <p:spPr>
          <a:xfrm>
            <a:off x="323850" y="6454775"/>
            <a:ext cx="2133600" cy="403225"/>
          </a:xfrm>
        </p:spPr>
        <p:txBody>
          <a:bodyPr/>
          <a:lstStyle>
            <a:lvl1pPr>
              <a:defRPr/>
            </a:lvl1pPr>
          </a:lstStyle>
          <a:p>
            <a:fld id="{ABC325C9-5CEF-42A7-8DB8-B2234BC49602}" type="datetime1">
              <a:rPr lang="it-IT" altLang="en-US"/>
              <a:pPr/>
              <a:t>02/09/2020</a:t>
            </a:fld>
            <a:endParaRPr lang="it-I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5"/>
          </p:nvPr>
        </p:nvSpPr>
        <p:spPr>
          <a:xfrm>
            <a:off x="2484438" y="6454775"/>
            <a:ext cx="6335712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1B71918-5BFC-469C-A482-B38742B89537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04089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5317" y="881063"/>
            <a:ext cx="8496300" cy="719137"/>
          </a:xfrm>
        </p:spPr>
        <p:txBody>
          <a:bodyPr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C1E32-6F25-4C50-B59E-FC2DB3FE19AE}" type="datetime1">
              <a:rPr lang="it-IT" altLang="en-US"/>
              <a:pPr/>
              <a:t>02/09/2020</a:t>
            </a:fld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28FBA-FF9D-4149-B83B-40520E8C9B8E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65685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850" y="1916113"/>
            <a:ext cx="4171950" cy="4321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171950" cy="4321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7D802-ED1E-4CA3-9809-3E99C64C61C7}" type="datetime1">
              <a:rPr lang="it-IT" altLang="en-US"/>
              <a:pPr/>
              <a:t>02/09/2020</a:t>
            </a:fld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79B8E-EAA1-438A-A9F0-5D2D60A48EC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31772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1126800"/>
            <a:ext cx="8534400" cy="579438"/>
          </a:xfrm>
        </p:spPr>
        <p:txBody>
          <a:bodyPr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4192588" cy="639762"/>
          </a:xfrm>
        </p:spPr>
        <p:txBody>
          <a:bodyPr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04800" y="2438399"/>
            <a:ext cx="4192588" cy="36877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752600"/>
            <a:ext cx="4194175" cy="639762"/>
          </a:xfrm>
        </p:spPr>
        <p:txBody>
          <a:bodyPr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194175" cy="3687763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buNone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H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08462F-E6ED-4624-BBEC-ED3DD438E917}" type="datetime1">
              <a:rPr lang="it-IT" altLang="en-US"/>
              <a:pPr/>
              <a:t>02/09/2020</a:t>
            </a:fld>
            <a:endParaRPr lang="it-I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3CFED-EF3E-4413-91B3-D49BBF4B0B5F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0285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5999" y="1125538"/>
            <a:ext cx="8516267" cy="719137"/>
          </a:xfrm>
        </p:spPr>
        <p:txBody>
          <a:bodyPr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967AFF-F15B-41A6-932C-106E5B4BBAEC}" type="datetime1">
              <a:rPr lang="it-IT" altLang="en-US"/>
              <a:pPr/>
              <a:t>02/09/2020</a:t>
            </a:fld>
            <a:endParaRPr lang="it-I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66C267-7DB6-47D6-9EEA-F73DE4D847F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7885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619A3-C76E-4FB1-A9B7-EA7D8AC71025}" type="datetime1">
              <a:rPr lang="it-IT" altLang="en-US"/>
              <a:pPr/>
              <a:t>02/09/2020</a:t>
            </a:fld>
            <a:endParaRPr lang="it-I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F2E3A-38AB-41C4-BC1E-1690FC02169E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79723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6335" y="1127797"/>
            <a:ext cx="3026465" cy="9144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1126800"/>
            <a:ext cx="5244820" cy="499552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26336" y="2133600"/>
            <a:ext cx="3026464" cy="39925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BAE7B7-01CA-4B8F-B962-3595E3DB3921}" type="datetime1">
              <a:rPr lang="it-IT" altLang="en-US"/>
              <a:pPr/>
              <a:t>02/09/2020</a:t>
            </a:fld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9DF10-D34D-45F3-8FD1-3F689DC8E3E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9048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4800600"/>
            <a:ext cx="8519314" cy="566738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800" y="5367338"/>
            <a:ext cx="8519314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6101C-DBC3-4EBD-B382-44EC38E310D7}" type="datetime1">
              <a:rPr lang="it-IT" altLang="en-US"/>
              <a:pPr/>
              <a:t>02/09/2020</a:t>
            </a:fld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105E4-A8E5-4654-989C-87FE30AA28F2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4645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927894"/>
            <a:ext cx="84963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916113"/>
            <a:ext cx="84963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Modifica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453188"/>
            <a:ext cx="21336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59676883-4905-40B7-A2CB-933FC1A09726}" type="datetime1">
              <a:rPr lang="it-IT" altLang="en-US"/>
              <a:pPr/>
              <a:t>02/09/2020</a:t>
            </a:fld>
            <a:endParaRPr lang="it-IT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53188"/>
            <a:ext cx="6335712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188913"/>
            <a:ext cx="819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B278A3-EACF-43AF-B807-1DF5C4B182E9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7" name="Rectangle 3"/>
          <p:cNvSpPr>
            <a:spLocks noGrp="1" noChangeArrowheads="1"/>
          </p:cNvSpPr>
          <p:nvPr/>
        </p:nvSpPr>
        <p:spPr bwMode="auto">
          <a:xfrm>
            <a:off x="1117600" y="185738"/>
            <a:ext cx="680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 dirty="0"/>
              <a:t>DACD / ISAAC / </a:t>
            </a:r>
            <a:r>
              <a:rPr lang="it-IT" altLang="en-US" sz="1200" dirty="0" smtClean="0"/>
              <a:t>UNECE Expert </a:t>
            </a:r>
            <a:r>
              <a:rPr lang="it-IT" altLang="en-US" sz="1200" dirty="0" err="1" smtClean="0"/>
              <a:t>Rountdable</a:t>
            </a:r>
            <a:endParaRPr lang="it-IT" altLang="en-US" sz="1200" dirty="0"/>
          </a:p>
          <a:p>
            <a:endParaRPr lang="it-IT" altLang="en-US" sz="1200" dirty="0"/>
          </a:p>
        </p:txBody>
      </p:sp>
      <p:pic>
        <p:nvPicPr>
          <p:cNvPr id="1032" name="Immagine 6" descr="logo_SUPSI_acr.g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209550"/>
            <a:ext cx="469900" cy="1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Times New Roman" pitchFamily="-112" charset="-52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Times New Roman" pitchFamily="-112" charset="-52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Times New Roman" pitchFamily="-112" charset="-52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Times New Roman" pitchFamily="-112" charset="-52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imes New Roman" pitchFamily="-112" charset="-5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imes New Roman" pitchFamily="-112" charset="-5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imes New Roman" pitchFamily="-112" charset="-5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imes New Roman" pitchFamily="-112" charset="-5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ctrTitle"/>
          </p:nvPr>
        </p:nvSpPr>
        <p:spPr>
          <a:xfrm>
            <a:off x="327025" y="2348880"/>
            <a:ext cx="8496300" cy="1548000"/>
          </a:xfrm>
        </p:spPr>
        <p:txBody>
          <a:bodyPr>
            <a:normAutofit fontScale="90000"/>
          </a:bodyPr>
          <a:lstStyle/>
          <a:p>
            <a:r>
              <a:rPr lang="en-US" dirty="0"/>
              <a:t>Critical barriers precluding the electrification of road public transport: Locarno case study</a:t>
            </a:r>
            <a:endParaRPr lang="en-GB" dirty="0"/>
          </a:p>
        </p:txBody>
      </p:sp>
      <p:sp>
        <p:nvSpPr>
          <p:cNvPr id="16388" name="Segnaposto data 3"/>
          <p:cNvSpPr>
            <a:spLocks noGrp="1"/>
          </p:cNvSpPr>
          <p:nvPr>
            <p:ph type="dt" sz="quarter" idx="1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9F2479A-42A2-46F8-910D-3378A10559E7}" type="datetime4">
              <a:rPr lang="it-IT" altLang="en-US" sz="1000"/>
              <a:pPr eaLnBrk="1" hangingPunct="1"/>
              <a:t>2 settembre 2020</a:t>
            </a:fld>
            <a:endParaRPr lang="it-IT" altLang="en-US" sz="1000" dirty="0"/>
          </a:p>
        </p:txBody>
      </p:sp>
      <p:sp>
        <p:nvSpPr>
          <p:cNvPr id="16389" name="Segnaposto numero diapositiva 4"/>
          <p:cNvSpPr>
            <a:spLocks noGrp="1"/>
          </p:cNvSpPr>
          <p:nvPr>
            <p:ph type="sldNum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52D528F-CAD6-43F0-9D0C-4E06AD0EEF3E}" type="slidenum">
              <a:rPr lang="it-IT" altLang="en-US" sz="1200"/>
              <a:pPr eaLnBrk="1" hangingPunct="1"/>
              <a:t>1</a:t>
            </a:fld>
            <a:endParaRPr lang="it-IT" altLang="en-US" sz="1200" dirty="0"/>
          </a:p>
        </p:txBody>
      </p:sp>
      <p:sp>
        <p:nvSpPr>
          <p:cNvPr id="16390" name="Segnaposto testo 5"/>
          <p:cNvSpPr>
            <a:spLocks noGrp="1"/>
          </p:cNvSpPr>
          <p:nvPr>
            <p:ph type="body" sz="quarter" idx="13"/>
          </p:nvPr>
        </p:nvSpPr>
        <p:spPr>
          <a:xfrm>
            <a:off x="327025" y="5372100"/>
            <a:ext cx="8496300" cy="952500"/>
          </a:xfrm>
        </p:spPr>
        <p:txBody>
          <a:bodyPr/>
          <a:lstStyle/>
          <a:p>
            <a:r>
              <a:rPr lang="it-CH" altLang="en-US" dirty="0">
                <a:ea typeface="ＭＳ Ｐゴシック" panose="020B0600070205080204" pitchFamily="34" charset="-128"/>
              </a:rPr>
              <a:t>José Veiga Simão, Francesca Cellina, Roman Rudel</a:t>
            </a:r>
            <a:endParaRPr lang="it-IT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 err="1" smtClean="0"/>
              <a:t>Conclusion</a:t>
            </a:r>
            <a:r>
              <a:rPr lang="it-CH" dirty="0" smtClean="0"/>
              <a:t> of the case </a:t>
            </a:r>
            <a:r>
              <a:rPr lang="it-CH" dirty="0" err="1" smtClean="0"/>
              <a:t>study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1484785"/>
            <a:ext cx="8496300" cy="4608511"/>
          </a:xfrm>
        </p:spPr>
        <p:txBody>
          <a:bodyPr/>
          <a:lstStyle/>
          <a:p>
            <a:r>
              <a:rPr lang="en-GB" dirty="0" smtClean="0"/>
              <a:t>In the case of Locarno, purely </a:t>
            </a:r>
            <a:r>
              <a:rPr lang="en-GB" dirty="0"/>
              <a:t>electrical powertrain bus models are not yet able to replace one to one </a:t>
            </a:r>
            <a:r>
              <a:rPr lang="en-GB" dirty="0" smtClean="0"/>
              <a:t>the current </a:t>
            </a:r>
            <a:r>
              <a:rPr lang="en-GB" dirty="0"/>
              <a:t>diesel powertrain </a:t>
            </a:r>
            <a:r>
              <a:rPr lang="en-GB" dirty="0" smtClean="0"/>
              <a:t>buses</a:t>
            </a:r>
          </a:p>
          <a:p>
            <a:endParaRPr lang="en-GB" sz="1600" dirty="0" smtClean="0"/>
          </a:p>
          <a:p>
            <a:r>
              <a:rPr lang="en-GB" dirty="0" smtClean="0"/>
              <a:t>Our analyses lead to identify the following barriers </a:t>
            </a:r>
            <a:r>
              <a:rPr lang="en-GB" dirty="0"/>
              <a:t>precluding a short-term </a:t>
            </a:r>
            <a:r>
              <a:rPr lang="en-GB" dirty="0" smtClean="0"/>
              <a:t>bus electrification: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GB" sz="1600" dirty="0" smtClean="0"/>
              <a:t>	1</a:t>
            </a:r>
            <a:r>
              <a:rPr lang="en-GB" sz="1600" dirty="0"/>
              <a:t>. In the rush hour, car </a:t>
            </a:r>
            <a:r>
              <a:rPr lang="en-GB" sz="1600" dirty="0" smtClean="0"/>
              <a:t>traffic-related </a:t>
            </a:r>
            <a:r>
              <a:rPr lang="en-GB" sz="1600" dirty="0"/>
              <a:t>delays are likely to hinder possibility to </a:t>
            </a:r>
            <a:r>
              <a:rPr lang="en-GB" sz="1600" dirty="0" smtClean="0"/>
              <a:t>	recharge </a:t>
            </a:r>
            <a:r>
              <a:rPr lang="en-GB" sz="1600" dirty="0"/>
              <a:t>at the terminal stops, which would stop the bus service;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GB" sz="1600" dirty="0" smtClean="0"/>
              <a:t>	2</a:t>
            </a:r>
            <a:r>
              <a:rPr lang="en-GB" sz="1600" dirty="0"/>
              <a:t>. Costs for infrastructures and purchase of electric bus are still too high; </a:t>
            </a:r>
            <a:r>
              <a:rPr lang="en-GB" sz="1600" dirty="0" smtClean="0"/>
              <a:t>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GB" sz="1600" dirty="0" smtClean="0"/>
              <a:t>	3</a:t>
            </a:r>
            <a:r>
              <a:rPr lang="en-GB" sz="1600" dirty="0"/>
              <a:t>. Cashback of the custom duties on diesel artificially supports diesel powertrain; </a:t>
            </a:r>
            <a:endParaRPr lang="en-GB" sz="1600" dirty="0" smtClean="0"/>
          </a:p>
          <a:p>
            <a:pPr marL="457200" lvl="1" indent="0">
              <a:spcAft>
                <a:spcPts val="600"/>
              </a:spcAft>
              <a:buNone/>
            </a:pPr>
            <a:r>
              <a:rPr lang="en-GB" sz="1600" dirty="0" smtClean="0"/>
              <a:t>	4</a:t>
            </a:r>
            <a:r>
              <a:rPr lang="en-GB" sz="1600" dirty="0"/>
              <a:t>. Installation of fast charging </a:t>
            </a:r>
            <a:r>
              <a:rPr lang="en-GB" sz="1600" dirty="0" smtClean="0"/>
              <a:t>stations </a:t>
            </a:r>
            <a:r>
              <a:rPr lang="en-GB" sz="1600" dirty="0"/>
              <a:t>requires time, therefore it has to be </a:t>
            </a:r>
            <a:r>
              <a:rPr lang="en-GB" sz="1600" dirty="0" smtClean="0"/>
              <a:t>	programmed </a:t>
            </a:r>
            <a:r>
              <a:rPr lang="en-GB" sz="1600" dirty="0"/>
              <a:t>well in advance (at least one year and half for authorisations and </a:t>
            </a:r>
            <a:r>
              <a:rPr lang="en-GB" sz="1600" dirty="0" smtClean="0"/>
              <a:t>	interventions </a:t>
            </a:r>
            <a:r>
              <a:rPr lang="en-GB" sz="1600" dirty="0"/>
              <a:t>on the grid</a:t>
            </a:r>
            <a:r>
              <a:rPr lang="en-GB" sz="1600" dirty="0" smtClean="0"/>
              <a:t>);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GB" sz="1600" dirty="0" smtClean="0"/>
              <a:t>	5</a:t>
            </a:r>
            <a:r>
              <a:rPr lang="en-GB" sz="1600" dirty="0"/>
              <a:t>. The staff of the transport company, at all levels, need to be properly trained in </a:t>
            </a:r>
            <a:r>
              <a:rPr lang="en-GB" sz="1600" dirty="0" smtClean="0"/>
              <a:t>	order </a:t>
            </a:r>
            <a:r>
              <a:rPr lang="en-GB" sz="1600" dirty="0"/>
              <a:t>to adjust their skills (for instance, different “driving styles” and maintenance </a:t>
            </a:r>
            <a:r>
              <a:rPr lang="en-GB" sz="1600" dirty="0" smtClean="0"/>
              <a:t>	operations</a:t>
            </a:r>
            <a:r>
              <a:rPr lang="en-GB" sz="1600" dirty="0"/>
              <a:t>).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E32-6F25-4C50-B59E-FC2DB3FE19AE}" type="datetime1">
              <a:rPr lang="it-IT" altLang="en-US" smtClean="0"/>
              <a:pPr/>
              <a:t>02/09/2020</a:t>
            </a:fld>
            <a:endParaRPr lang="it-IT" alt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FBA-FF9D-4149-B83B-40520E8C9B8E}" type="slidenum">
              <a:rPr lang="it-IT" altLang="en-US" smtClean="0"/>
              <a:pPr/>
              <a:t>10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4404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5316" y="881063"/>
            <a:ext cx="8753187" cy="719137"/>
          </a:xfrm>
        </p:spPr>
        <p:txBody>
          <a:bodyPr/>
          <a:lstStyle/>
          <a:p>
            <a:r>
              <a:rPr lang="it-CH" dirty="0" smtClean="0"/>
              <a:t>Policy </a:t>
            </a:r>
            <a:r>
              <a:rPr lang="it-CH" dirty="0" err="1" smtClean="0"/>
              <a:t>recommendations</a:t>
            </a:r>
            <a:r>
              <a:rPr lang="it-CH" dirty="0" smtClean="0"/>
              <a:t> for the </a:t>
            </a:r>
            <a:r>
              <a:rPr lang="it-CH" dirty="0" err="1" smtClean="0"/>
              <a:t>electrification</a:t>
            </a:r>
            <a:r>
              <a:rPr lang="it-CH" dirty="0" smtClean="0"/>
              <a:t> of road public </a:t>
            </a:r>
            <a:r>
              <a:rPr lang="it-CH" dirty="0" err="1" smtClean="0"/>
              <a:t>transport</a:t>
            </a:r>
            <a:r>
              <a:rPr lang="it-CH" dirty="0" smtClean="0"/>
              <a:t> 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1816100"/>
            <a:ext cx="8496300" cy="4493197"/>
          </a:xfrm>
        </p:spPr>
        <p:txBody>
          <a:bodyPr/>
          <a:lstStyle/>
          <a:p>
            <a:r>
              <a:rPr lang="it-CH" dirty="0" smtClean="0"/>
              <a:t>Stop the </a:t>
            </a:r>
            <a:r>
              <a:rPr lang="it-CH" dirty="0" err="1" smtClean="0"/>
              <a:t>artificially</a:t>
            </a:r>
            <a:r>
              <a:rPr lang="it-CH" dirty="0" smtClean="0"/>
              <a:t> </a:t>
            </a:r>
            <a:r>
              <a:rPr lang="it-CH" dirty="0" err="1" smtClean="0"/>
              <a:t>low</a:t>
            </a:r>
            <a:r>
              <a:rPr lang="it-CH" dirty="0" smtClean="0"/>
              <a:t> </a:t>
            </a:r>
            <a:r>
              <a:rPr lang="it-CH" dirty="0" err="1" smtClean="0"/>
              <a:t>variable</a:t>
            </a:r>
            <a:r>
              <a:rPr lang="it-CH" dirty="0" smtClean="0"/>
              <a:t> </a:t>
            </a:r>
            <a:r>
              <a:rPr lang="it-CH" dirty="0" err="1" smtClean="0"/>
              <a:t>costs</a:t>
            </a:r>
            <a:r>
              <a:rPr lang="it-CH" dirty="0" smtClean="0"/>
              <a:t> of diesel</a:t>
            </a:r>
          </a:p>
          <a:p>
            <a:pPr lvl="1"/>
            <a:r>
              <a:rPr lang="en-US" sz="1600" dirty="0" smtClean="0"/>
              <a:t>Abolish </a:t>
            </a:r>
            <a:r>
              <a:rPr lang="en-GB" sz="1600" dirty="0" smtClean="0"/>
              <a:t>cashback </a:t>
            </a:r>
            <a:r>
              <a:rPr lang="en-GB" sz="1600" dirty="0"/>
              <a:t>of the custom duties on </a:t>
            </a:r>
            <a:r>
              <a:rPr lang="en-GB" sz="1600" dirty="0" smtClean="0"/>
              <a:t>diesel, or  </a:t>
            </a:r>
            <a:endParaRPr lang="en-GB" sz="1600" dirty="0"/>
          </a:p>
          <a:p>
            <a:pPr lvl="1"/>
            <a:r>
              <a:rPr lang="en-GB" sz="1600" dirty="0" smtClean="0"/>
              <a:t>Provide </a:t>
            </a:r>
            <a:r>
              <a:rPr lang="en-GB" sz="1600" dirty="0"/>
              <a:t>electric alternatives with comparable </a:t>
            </a:r>
            <a:r>
              <a:rPr lang="en-GB" sz="1600" dirty="0" smtClean="0"/>
              <a:t>incentives</a:t>
            </a:r>
          </a:p>
          <a:p>
            <a:pPr lvl="1"/>
            <a:endParaRPr lang="it-CH" sz="600" dirty="0" smtClean="0"/>
          </a:p>
          <a:p>
            <a:pPr lvl="1"/>
            <a:endParaRPr lang="it-CH" sz="600" dirty="0" smtClean="0"/>
          </a:p>
          <a:p>
            <a:r>
              <a:rPr lang="it-CH" dirty="0" smtClean="0"/>
              <a:t>Introduce incentive </a:t>
            </a:r>
            <a:r>
              <a:rPr lang="it-CH" dirty="0" err="1" smtClean="0"/>
              <a:t>packages</a:t>
            </a:r>
            <a:r>
              <a:rPr lang="it-CH" dirty="0" smtClean="0"/>
              <a:t> to </a:t>
            </a:r>
            <a:r>
              <a:rPr lang="it-CH" dirty="0" err="1" smtClean="0"/>
              <a:t>lower</a:t>
            </a:r>
            <a:r>
              <a:rPr lang="it-CH" dirty="0" smtClean="0"/>
              <a:t> </a:t>
            </a:r>
            <a:r>
              <a:rPr lang="it-CH" dirty="0" err="1" smtClean="0"/>
              <a:t>fixed</a:t>
            </a:r>
            <a:r>
              <a:rPr lang="it-CH" dirty="0" smtClean="0"/>
              <a:t> </a:t>
            </a:r>
            <a:r>
              <a:rPr lang="it-CH" dirty="0" err="1" smtClean="0"/>
              <a:t>costs</a:t>
            </a:r>
            <a:endParaRPr lang="it-CH" dirty="0"/>
          </a:p>
          <a:p>
            <a:pPr lvl="1"/>
            <a:r>
              <a:rPr lang="en-GB" sz="1600" dirty="0" smtClean="0"/>
              <a:t>Germany </a:t>
            </a:r>
            <a:r>
              <a:rPr lang="en-GB" sz="1600" dirty="0"/>
              <a:t>subsidises up to 80 percent of the additional costs in the purchase price for an electric bus compared to a diesel </a:t>
            </a:r>
            <a:r>
              <a:rPr lang="en-GB" sz="1600" dirty="0" smtClean="0"/>
              <a:t>model and infrastructure </a:t>
            </a:r>
            <a:r>
              <a:rPr lang="en-GB" sz="1600" dirty="0"/>
              <a:t>cost is covered by </a:t>
            </a:r>
            <a:r>
              <a:rPr lang="en-GB" sz="1600" dirty="0" smtClean="0"/>
              <a:t>40%</a:t>
            </a:r>
          </a:p>
          <a:p>
            <a:pPr lvl="1"/>
            <a:r>
              <a:rPr lang="it-CH" sz="1600" dirty="0" smtClean="0"/>
              <a:t>UK </a:t>
            </a:r>
            <a:r>
              <a:rPr lang="en-GB" sz="1600" dirty="0" smtClean="0"/>
              <a:t>subsidises up to 75</a:t>
            </a:r>
            <a:r>
              <a:rPr lang="en-GB" sz="1600" dirty="0"/>
              <a:t>% of the cost difference between a zero-emission bus and a standard conventional diesel bus and </a:t>
            </a:r>
            <a:r>
              <a:rPr lang="en-GB" sz="1600" dirty="0" smtClean="0"/>
              <a:t>infrastructure </a:t>
            </a:r>
            <a:r>
              <a:rPr lang="en-GB" sz="1600" dirty="0"/>
              <a:t>cost is covered by </a:t>
            </a:r>
            <a:r>
              <a:rPr lang="en-GB" sz="1600" dirty="0" smtClean="0"/>
              <a:t>75%</a:t>
            </a:r>
            <a:endParaRPr lang="en-GB" sz="1600" dirty="0"/>
          </a:p>
          <a:p>
            <a:pPr lvl="1"/>
            <a:endParaRPr lang="it-CH" sz="500" dirty="0" smtClean="0"/>
          </a:p>
          <a:p>
            <a:pPr lvl="1"/>
            <a:endParaRPr lang="it-CH" sz="500" dirty="0"/>
          </a:p>
          <a:p>
            <a:r>
              <a:rPr lang="it-CH" dirty="0" smtClean="0"/>
              <a:t>Set new </a:t>
            </a:r>
            <a:r>
              <a:rPr lang="it-CH" dirty="0" err="1" smtClean="0"/>
              <a:t>regulations</a:t>
            </a:r>
            <a:endParaRPr lang="it-CH" dirty="0"/>
          </a:p>
          <a:p>
            <a:pPr lvl="1"/>
            <a:r>
              <a:rPr lang="en-GB" sz="1600" dirty="0" smtClean="0"/>
              <a:t>In the Netherlands</a:t>
            </a:r>
            <a:r>
              <a:rPr lang="en-GB" sz="1600" dirty="0"/>
              <a:t>, from 2025 onwards all new buses </a:t>
            </a:r>
            <a:r>
              <a:rPr lang="en-GB" sz="1600" dirty="0" smtClean="0"/>
              <a:t>have </a:t>
            </a:r>
            <a:r>
              <a:rPr lang="en-GB" sz="1600" dirty="0"/>
              <a:t>necessarily </a:t>
            </a:r>
            <a:r>
              <a:rPr lang="en-GB" sz="1600" dirty="0" smtClean="0"/>
              <a:t>to be </a:t>
            </a:r>
            <a:r>
              <a:rPr lang="en-GB" sz="1600" dirty="0"/>
              <a:t>“emission free”, namely electric or fuel-cells </a:t>
            </a:r>
            <a:r>
              <a:rPr lang="it-CH" sz="1600" dirty="0"/>
              <a:t> </a:t>
            </a:r>
            <a:endParaRPr lang="en-GB" sz="1600" dirty="0"/>
          </a:p>
          <a:p>
            <a:endParaRPr lang="it-CH" sz="400" dirty="0"/>
          </a:p>
          <a:p>
            <a:endParaRPr lang="it-CH" sz="1050" dirty="0" smtClean="0"/>
          </a:p>
          <a:p>
            <a:pPr lvl="1"/>
            <a:endParaRPr lang="it-CH" sz="1600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E32-6F25-4C50-B59E-FC2DB3FE19AE}" type="datetime1">
              <a:rPr lang="it-IT" altLang="en-US" smtClean="0"/>
              <a:pPr/>
              <a:t>02/09/2020</a:t>
            </a:fld>
            <a:endParaRPr lang="it-IT" alt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FBA-FF9D-4149-B83B-40520E8C9B8E}" type="slidenum">
              <a:rPr lang="it-IT" altLang="en-US" smtClean="0"/>
              <a:pPr/>
              <a:t>11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030557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1600201"/>
            <a:ext cx="8496300" cy="4637088"/>
          </a:xfrm>
        </p:spPr>
        <p:txBody>
          <a:bodyPr/>
          <a:lstStyle/>
          <a:p>
            <a:r>
              <a:rPr lang="it-CH" dirty="0" err="1"/>
              <a:t>Rethink</a:t>
            </a:r>
            <a:r>
              <a:rPr lang="it-CH" dirty="0"/>
              <a:t> the </a:t>
            </a:r>
            <a:r>
              <a:rPr lang="it-CH" dirty="0" err="1"/>
              <a:t>overall</a:t>
            </a:r>
            <a:r>
              <a:rPr lang="it-CH" dirty="0"/>
              <a:t> service and </a:t>
            </a:r>
            <a:r>
              <a:rPr lang="it-CH" dirty="0" err="1"/>
              <a:t>adjust</a:t>
            </a:r>
            <a:r>
              <a:rPr lang="it-CH" dirty="0"/>
              <a:t> </a:t>
            </a:r>
            <a:r>
              <a:rPr lang="it-CH" dirty="0" err="1"/>
              <a:t>it</a:t>
            </a:r>
            <a:r>
              <a:rPr lang="it-CH" dirty="0"/>
              <a:t> to the </a:t>
            </a:r>
            <a:r>
              <a:rPr lang="it-CH" dirty="0" err="1"/>
              <a:t>needs</a:t>
            </a:r>
            <a:r>
              <a:rPr lang="it-CH" dirty="0"/>
              <a:t> by </a:t>
            </a:r>
            <a:r>
              <a:rPr lang="it-CH" dirty="0" err="1"/>
              <a:t>electric</a:t>
            </a:r>
            <a:r>
              <a:rPr lang="it-CH" dirty="0"/>
              <a:t> </a:t>
            </a:r>
            <a:r>
              <a:rPr lang="it-CH" dirty="0" err="1"/>
              <a:t>buses</a:t>
            </a:r>
            <a:r>
              <a:rPr lang="it-CH" dirty="0"/>
              <a:t> </a:t>
            </a:r>
          </a:p>
          <a:p>
            <a:pPr lvl="1"/>
            <a:r>
              <a:rPr lang="en-US" sz="1600" dirty="0"/>
              <a:t>Reorganize bus routes – </a:t>
            </a:r>
            <a:r>
              <a:rPr lang="en-US" sz="1400" dirty="0"/>
              <a:t>E.g. Bus routes in </a:t>
            </a:r>
            <a:r>
              <a:rPr lang="en-US" sz="1400" dirty="0" err="1"/>
              <a:t>Shaffausen</a:t>
            </a:r>
            <a:r>
              <a:rPr lang="en-US" sz="1400" dirty="0"/>
              <a:t> (Switzerland) were re-drawn: they all pass through the central station, where recharging is easier, and cross the city with a “big 8” shape </a:t>
            </a:r>
          </a:p>
          <a:p>
            <a:pPr lvl="1"/>
            <a:r>
              <a:rPr lang="en-US" sz="1600" dirty="0"/>
              <a:t>New frequencies – </a:t>
            </a:r>
            <a:r>
              <a:rPr lang="en-US" sz="1400" dirty="0"/>
              <a:t>allow for more stop time to recharge at the terminal stops</a:t>
            </a:r>
          </a:p>
          <a:p>
            <a:pPr lvl="1"/>
            <a:r>
              <a:rPr lang="it-CH" sz="1600" dirty="0"/>
              <a:t>Introduce </a:t>
            </a:r>
            <a:r>
              <a:rPr lang="it-CH" sz="1600" dirty="0" err="1"/>
              <a:t>dedicated</a:t>
            </a:r>
            <a:r>
              <a:rPr lang="it-CH" sz="1600" dirty="0"/>
              <a:t> bus </a:t>
            </a:r>
            <a:r>
              <a:rPr lang="it-CH" sz="1600" dirty="0" err="1"/>
              <a:t>lanes</a:t>
            </a:r>
            <a:r>
              <a:rPr lang="it-CH" sz="1600" dirty="0"/>
              <a:t> – </a:t>
            </a:r>
            <a:r>
              <a:rPr lang="it-CH" sz="1400" dirty="0"/>
              <a:t>to reduce the </a:t>
            </a:r>
            <a:r>
              <a:rPr lang="it-CH" sz="1400" dirty="0" err="1"/>
              <a:t>risk</a:t>
            </a:r>
            <a:r>
              <a:rPr lang="it-CH" sz="1400" dirty="0"/>
              <a:t> of </a:t>
            </a:r>
            <a:r>
              <a:rPr lang="it-CH" sz="1400" dirty="0" err="1"/>
              <a:t>delays</a:t>
            </a:r>
            <a:r>
              <a:rPr lang="it-CH" sz="1400" dirty="0"/>
              <a:t> due to </a:t>
            </a:r>
            <a:r>
              <a:rPr lang="it-CH" sz="1400" dirty="0" err="1"/>
              <a:t>traffic</a:t>
            </a:r>
            <a:r>
              <a:rPr lang="it-CH" sz="1400" dirty="0"/>
              <a:t> </a:t>
            </a:r>
            <a:r>
              <a:rPr lang="it-CH" sz="1400" dirty="0" err="1"/>
              <a:t>congestion</a:t>
            </a:r>
            <a:endParaRPr lang="it-CH" sz="1400" dirty="0"/>
          </a:p>
          <a:p>
            <a:endParaRPr lang="it-CH" dirty="0" smtClean="0"/>
          </a:p>
          <a:p>
            <a:r>
              <a:rPr lang="it-CH" dirty="0" err="1" smtClean="0"/>
              <a:t>Support</a:t>
            </a:r>
            <a:r>
              <a:rPr lang="it-CH" dirty="0" smtClean="0"/>
              <a:t> </a:t>
            </a:r>
            <a:r>
              <a:rPr lang="it-CH" dirty="0" err="1" smtClean="0"/>
              <a:t>transition</a:t>
            </a:r>
            <a:r>
              <a:rPr lang="it-CH" dirty="0" smtClean="0"/>
              <a:t> </a:t>
            </a:r>
            <a:r>
              <a:rPr lang="it-CH" dirty="0" err="1" smtClean="0"/>
              <a:t>studies</a:t>
            </a:r>
            <a:r>
              <a:rPr lang="it-CH" dirty="0" smtClean="0"/>
              <a:t> for </a:t>
            </a:r>
            <a:r>
              <a:rPr lang="it-CH" dirty="0" err="1" smtClean="0"/>
              <a:t>local</a:t>
            </a:r>
            <a:r>
              <a:rPr lang="it-CH" dirty="0" smtClean="0"/>
              <a:t> </a:t>
            </a:r>
            <a:r>
              <a:rPr lang="it-CH" dirty="0" err="1" smtClean="0"/>
              <a:t>transport</a:t>
            </a:r>
            <a:r>
              <a:rPr lang="it-CH" dirty="0" smtClean="0"/>
              <a:t> companies</a:t>
            </a:r>
            <a:endParaRPr lang="it-CH" dirty="0"/>
          </a:p>
          <a:p>
            <a:pPr lvl="1"/>
            <a:r>
              <a:rPr lang="it-CH" sz="1600" dirty="0"/>
              <a:t>Canton Ticino (</a:t>
            </a:r>
            <a:r>
              <a:rPr lang="it-CH" sz="1600" dirty="0" err="1"/>
              <a:t>Swiss</a:t>
            </a:r>
            <a:r>
              <a:rPr lang="it-CH" sz="1600" dirty="0"/>
              <a:t> </a:t>
            </a:r>
            <a:r>
              <a:rPr lang="it-CH" sz="1600" dirty="0" err="1"/>
              <a:t>region</a:t>
            </a:r>
            <a:r>
              <a:rPr lang="it-CH" sz="1600" dirty="0"/>
              <a:t>) </a:t>
            </a:r>
            <a:r>
              <a:rPr lang="it-CH" sz="1600" dirty="0" err="1"/>
              <a:t>has</a:t>
            </a:r>
            <a:r>
              <a:rPr lang="it-CH" sz="1600" dirty="0"/>
              <a:t> </a:t>
            </a:r>
            <a:r>
              <a:rPr lang="it-CH" sz="1600" dirty="0" err="1" smtClean="0"/>
              <a:t>subsidized</a:t>
            </a:r>
            <a:r>
              <a:rPr lang="it-CH" sz="1600" dirty="0" smtClean="0"/>
              <a:t> </a:t>
            </a:r>
            <a:r>
              <a:rPr lang="it-CH" sz="1600" dirty="0"/>
              <a:t>and </a:t>
            </a:r>
            <a:r>
              <a:rPr lang="it-CH" sz="1600" dirty="0" err="1" smtClean="0"/>
              <a:t>followed</a:t>
            </a:r>
            <a:r>
              <a:rPr lang="it-CH" sz="1600" dirty="0" smtClean="0"/>
              <a:t> </a:t>
            </a:r>
            <a:r>
              <a:rPr lang="it-CH" sz="1600" dirty="0" err="1"/>
              <a:t>closely</a:t>
            </a:r>
            <a:r>
              <a:rPr lang="it-CH" sz="1600" dirty="0"/>
              <a:t> </a:t>
            </a:r>
            <a:r>
              <a:rPr lang="it-CH" sz="1600" dirty="0" err="1"/>
              <a:t>this</a:t>
            </a:r>
            <a:r>
              <a:rPr lang="it-CH" sz="1600" dirty="0"/>
              <a:t> </a:t>
            </a:r>
            <a:r>
              <a:rPr lang="it-CH" sz="1600" dirty="0" err="1"/>
              <a:t>study</a:t>
            </a:r>
            <a:r>
              <a:rPr lang="it-CH" sz="1600" dirty="0"/>
              <a:t> </a:t>
            </a:r>
          </a:p>
          <a:p>
            <a:endParaRPr lang="it-CH" dirty="0" smtClean="0"/>
          </a:p>
          <a:p>
            <a:r>
              <a:rPr lang="it-CH" dirty="0" smtClean="0"/>
              <a:t>Create an «</a:t>
            </a:r>
            <a:r>
              <a:rPr lang="it-CH" dirty="0" err="1" smtClean="0"/>
              <a:t>Electric</a:t>
            </a:r>
            <a:r>
              <a:rPr lang="it-CH" dirty="0" smtClean="0"/>
              <a:t> </a:t>
            </a:r>
            <a:r>
              <a:rPr lang="it-CH" dirty="0"/>
              <a:t>bus </a:t>
            </a:r>
            <a:r>
              <a:rPr lang="it-CH" dirty="0" smtClean="0"/>
              <a:t>information </a:t>
            </a:r>
            <a:r>
              <a:rPr lang="it-CH" dirty="0" err="1" smtClean="0"/>
              <a:t>hub</a:t>
            </a:r>
            <a:r>
              <a:rPr lang="it-CH" dirty="0" smtClean="0"/>
              <a:t>» </a:t>
            </a:r>
          </a:p>
          <a:p>
            <a:pPr lvl="1"/>
            <a:r>
              <a:rPr lang="it-CH" sz="1600" dirty="0" err="1" smtClean="0"/>
              <a:t>provision</a:t>
            </a:r>
            <a:r>
              <a:rPr lang="it-CH" sz="1600" dirty="0" smtClean="0"/>
              <a:t> of </a:t>
            </a:r>
            <a:r>
              <a:rPr lang="it-CH" sz="1600" dirty="0" err="1" smtClean="0"/>
              <a:t>national</a:t>
            </a:r>
            <a:r>
              <a:rPr lang="it-CH" sz="1600" dirty="0" smtClean="0"/>
              <a:t>/</a:t>
            </a:r>
            <a:r>
              <a:rPr lang="it-CH" sz="1600" dirty="0" err="1" smtClean="0"/>
              <a:t>international</a:t>
            </a:r>
            <a:r>
              <a:rPr lang="it-CH" sz="1600" dirty="0" smtClean="0"/>
              <a:t> </a:t>
            </a:r>
            <a:r>
              <a:rPr lang="it-CH" sz="1600" dirty="0" err="1" smtClean="0"/>
              <a:t>examples</a:t>
            </a:r>
            <a:r>
              <a:rPr lang="it-CH" sz="1600" dirty="0"/>
              <a:t> and best </a:t>
            </a:r>
            <a:r>
              <a:rPr lang="it-CH" sz="1600" dirty="0" err="1"/>
              <a:t>partices</a:t>
            </a:r>
            <a:endParaRPr lang="it-CH" sz="1600" dirty="0"/>
          </a:p>
          <a:p>
            <a:pPr lvl="1"/>
            <a:r>
              <a:rPr lang="it-CH" sz="1600" dirty="0" smtClean="0"/>
              <a:t>set </a:t>
            </a:r>
            <a:r>
              <a:rPr lang="it-CH" sz="1600" dirty="0"/>
              <a:t>a pool of </a:t>
            </a:r>
            <a:r>
              <a:rPr lang="it-CH" sz="1600" dirty="0" err="1"/>
              <a:t>local</a:t>
            </a:r>
            <a:r>
              <a:rPr lang="it-CH" sz="1600" dirty="0"/>
              <a:t>/</a:t>
            </a:r>
            <a:r>
              <a:rPr lang="it-CH" sz="1600" dirty="0" err="1"/>
              <a:t>national</a:t>
            </a:r>
            <a:r>
              <a:rPr lang="it-CH" sz="1600" dirty="0"/>
              <a:t> </a:t>
            </a:r>
            <a:r>
              <a:rPr lang="it-CH" sz="1600" dirty="0" err="1"/>
              <a:t>experts</a:t>
            </a:r>
            <a:r>
              <a:rPr lang="it-CH" sz="1600" dirty="0"/>
              <a:t> to help </a:t>
            </a:r>
            <a:r>
              <a:rPr lang="it-CH" sz="1600" dirty="0" err="1"/>
              <a:t>local</a:t>
            </a:r>
            <a:r>
              <a:rPr lang="it-CH" sz="1600" dirty="0"/>
              <a:t> companies with </a:t>
            </a:r>
          </a:p>
          <a:p>
            <a:pPr lvl="2"/>
            <a:r>
              <a:rPr lang="it-CH" sz="1600" dirty="0" err="1"/>
              <a:t>studying</a:t>
            </a:r>
            <a:r>
              <a:rPr lang="it-CH" sz="1600" dirty="0"/>
              <a:t> the best </a:t>
            </a:r>
            <a:r>
              <a:rPr lang="it-CH" sz="1600" dirty="0" err="1"/>
              <a:t>alternatives</a:t>
            </a:r>
            <a:endParaRPr lang="it-CH" sz="1600" dirty="0"/>
          </a:p>
          <a:p>
            <a:pPr lvl="2"/>
            <a:r>
              <a:rPr lang="it-CH" sz="1600" dirty="0" err="1"/>
              <a:t>change</a:t>
            </a:r>
            <a:r>
              <a:rPr lang="it-CH" sz="1600" dirty="0"/>
              <a:t> management</a:t>
            </a:r>
          </a:p>
          <a:p>
            <a:pPr lvl="2"/>
            <a:r>
              <a:rPr lang="en-US" sz="1600" dirty="0"/>
              <a:t>procurement of buses and infrastructure</a:t>
            </a:r>
          </a:p>
          <a:p>
            <a:pPr lvl="2"/>
            <a:r>
              <a:rPr lang="it-CH" sz="1600" dirty="0"/>
              <a:t>staff training</a:t>
            </a:r>
            <a:endParaRPr lang="en-GB" sz="16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E32-6F25-4C50-B59E-FC2DB3FE19AE}" type="datetime1">
              <a:rPr lang="it-IT" altLang="en-US" smtClean="0"/>
              <a:pPr/>
              <a:t>02/09/2020</a:t>
            </a:fld>
            <a:endParaRPr lang="it-IT" alt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FBA-FF9D-4149-B83B-40520E8C9B8E}" type="slidenum">
              <a:rPr lang="it-IT" altLang="en-US" smtClean="0"/>
              <a:pPr/>
              <a:t>12</a:t>
            </a:fld>
            <a:endParaRPr lang="it-IT" altLang="en-US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355316" y="881063"/>
            <a:ext cx="8753187" cy="719137"/>
          </a:xfrm>
        </p:spPr>
        <p:txBody>
          <a:bodyPr/>
          <a:lstStyle/>
          <a:p>
            <a:r>
              <a:rPr lang="it-CH" dirty="0" smtClean="0"/>
              <a:t>Policy </a:t>
            </a:r>
            <a:r>
              <a:rPr lang="it-CH" dirty="0" err="1" smtClean="0"/>
              <a:t>recommendations</a:t>
            </a:r>
            <a:r>
              <a:rPr lang="it-CH" dirty="0" smtClean="0"/>
              <a:t> for the </a:t>
            </a:r>
            <a:r>
              <a:rPr lang="it-CH" dirty="0" err="1" smtClean="0"/>
              <a:t>electrification</a:t>
            </a:r>
            <a:r>
              <a:rPr lang="it-CH" dirty="0" smtClean="0"/>
              <a:t> of road public </a:t>
            </a:r>
            <a:r>
              <a:rPr lang="it-CH" dirty="0" err="1" smtClean="0"/>
              <a:t>transport</a:t>
            </a:r>
            <a:r>
              <a:rPr lang="it-CH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9000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276872"/>
            <a:ext cx="5328592" cy="326350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it-CH" sz="2625" dirty="0" err="1" smtClean="0">
                <a:solidFill>
                  <a:srgbClr val="0070C0"/>
                </a:solidFill>
              </a:rPr>
              <a:t>Thanks</a:t>
            </a:r>
            <a:r>
              <a:rPr lang="it-CH" sz="2625" dirty="0" smtClean="0">
                <a:solidFill>
                  <a:srgbClr val="0070C0"/>
                </a:solidFill>
              </a:rPr>
              <a:t> for </a:t>
            </a:r>
            <a:r>
              <a:rPr lang="it-CH" sz="2625" dirty="0" err="1" smtClean="0">
                <a:solidFill>
                  <a:srgbClr val="0070C0"/>
                </a:solidFill>
              </a:rPr>
              <a:t>your</a:t>
            </a:r>
            <a:r>
              <a:rPr lang="it-CH" sz="2625" dirty="0" smtClean="0">
                <a:solidFill>
                  <a:srgbClr val="0070C0"/>
                </a:solidFill>
              </a:rPr>
              <a:t> </a:t>
            </a:r>
            <a:r>
              <a:rPr lang="it-CH" sz="2625" dirty="0" err="1" smtClean="0">
                <a:solidFill>
                  <a:srgbClr val="0070C0"/>
                </a:solidFill>
              </a:rPr>
              <a:t>attention</a:t>
            </a:r>
            <a:r>
              <a:rPr lang="it-CH" sz="2625" dirty="0" smtClean="0">
                <a:solidFill>
                  <a:srgbClr val="0070C0"/>
                </a:solidFill>
              </a:rPr>
              <a:t>!</a:t>
            </a:r>
            <a:endParaRPr lang="it-CH" sz="2625" dirty="0">
              <a:solidFill>
                <a:srgbClr val="0070C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it-CH" sz="1400" dirty="0">
              <a:solidFill>
                <a:srgbClr val="0070C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it-CH" sz="2625" dirty="0" smtClean="0">
              <a:solidFill>
                <a:srgbClr val="0070C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it-CH" sz="2625" dirty="0" smtClean="0">
                <a:solidFill>
                  <a:srgbClr val="0070C0"/>
                </a:solidFill>
              </a:rPr>
              <a:t>José </a:t>
            </a:r>
            <a:r>
              <a:rPr lang="it-CH" sz="2625" dirty="0">
                <a:solidFill>
                  <a:srgbClr val="0070C0"/>
                </a:solidFill>
              </a:rPr>
              <a:t>Veiga Simão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CH" sz="2625" dirty="0">
                <a:solidFill>
                  <a:srgbClr val="0070C0"/>
                </a:solidFill>
              </a:rPr>
              <a:t>SUPSI – DACD – ISAAC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CH" sz="2625" dirty="0">
                <a:solidFill>
                  <a:srgbClr val="0070C0"/>
                </a:solidFill>
              </a:rPr>
              <a:t>jose.simao@supsi.ch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CH" sz="2625" dirty="0">
                <a:solidFill>
                  <a:srgbClr val="0070C0"/>
                </a:solidFill>
              </a:rPr>
              <a:t>T </a:t>
            </a:r>
            <a:r>
              <a:rPr lang="it-CH" sz="2625" dirty="0" smtClean="0">
                <a:solidFill>
                  <a:srgbClr val="0070C0"/>
                </a:solidFill>
              </a:rPr>
              <a:t>(+41) 58 </a:t>
            </a:r>
            <a:r>
              <a:rPr lang="it-CH" sz="2625" dirty="0">
                <a:solidFill>
                  <a:srgbClr val="0070C0"/>
                </a:solidFill>
              </a:rPr>
              <a:t>666 62 </a:t>
            </a:r>
            <a:r>
              <a:rPr lang="it-CH" sz="2625" dirty="0" smtClean="0">
                <a:solidFill>
                  <a:srgbClr val="0070C0"/>
                </a:solidFill>
              </a:rPr>
              <a:t>82</a:t>
            </a:r>
            <a:endParaRPr lang="it-CH" sz="2625" dirty="0">
              <a:solidFill>
                <a:srgbClr val="0070C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2165883"/>
            <a:ext cx="2880320" cy="337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20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117928"/>
            <a:ext cx="8496300" cy="719137"/>
          </a:xfrm>
        </p:spPr>
        <p:txBody>
          <a:bodyPr/>
          <a:lstStyle/>
          <a:p>
            <a:r>
              <a:rPr lang="en-GB" dirty="0" smtClean="0"/>
              <a:t>Electric </a:t>
            </a:r>
            <a:r>
              <a:rPr lang="en-GB" dirty="0"/>
              <a:t>bus powertrains have recently gained momentum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93167" y="6462089"/>
            <a:ext cx="2133600" cy="404812"/>
          </a:xfrm>
        </p:spPr>
        <p:txBody>
          <a:bodyPr/>
          <a:lstStyle/>
          <a:p>
            <a:fld id="{F62C1E32-6F25-4C50-B59E-FC2DB3FE19AE}" type="datetime1">
              <a:rPr lang="it-IT" altLang="en-US" smtClean="0"/>
              <a:pPr/>
              <a:t>02/09/2020</a:t>
            </a:fld>
            <a:endParaRPr lang="it-IT" alt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FBA-FF9D-4149-B83B-40520E8C9B8E}" type="slidenum">
              <a:rPr lang="it-IT" altLang="en-US" smtClean="0"/>
              <a:pPr/>
              <a:t>2</a:t>
            </a:fld>
            <a:endParaRPr lang="it-IT" altLang="en-US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3"/>
          <a:srcRect l="-1" r="5613" b="14464"/>
          <a:stretch/>
        </p:blipFill>
        <p:spPr>
          <a:xfrm>
            <a:off x="1844552" y="4020098"/>
            <a:ext cx="7263952" cy="633037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3791" y="3421107"/>
            <a:ext cx="7056784" cy="670797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5616" y="2855468"/>
            <a:ext cx="7040935" cy="61564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967" y="2180381"/>
            <a:ext cx="6336704" cy="691743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43808" y="4899932"/>
            <a:ext cx="4680520" cy="149321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496" y="1604028"/>
            <a:ext cx="5845442" cy="702457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 bwMode="auto">
          <a:xfrm>
            <a:off x="6195438" y="6256644"/>
            <a:ext cx="132889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 sz="1000" kern="0" dirty="0" smtClean="0">
                <a:solidFill>
                  <a:schemeClr val="bg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©greenarcongress.com</a:t>
            </a:r>
          </a:p>
        </p:txBody>
      </p:sp>
    </p:spTree>
    <p:extLst>
      <p:ext uri="{BB962C8B-B14F-4D97-AF65-F5344CB8AC3E}">
        <p14:creationId xmlns:p14="http://schemas.microsoft.com/office/powerpoint/2010/main" val="1645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Segnaposto contenut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207965"/>
              </p:ext>
            </p:extLst>
          </p:nvPr>
        </p:nvGraphicFramePr>
        <p:xfrm>
          <a:off x="251518" y="1556794"/>
          <a:ext cx="8424938" cy="3548311"/>
        </p:xfrm>
        <a:graphic>
          <a:graphicData uri="http://schemas.openxmlformats.org/drawingml/2006/table">
            <a:tbl>
              <a:tblPr firstRow="1" firstCol="1" bandRow="1"/>
              <a:tblGrid>
                <a:gridCol w="2541376">
                  <a:extLst>
                    <a:ext uri="{9D8B030D-6E8A-4147-A177-3AD203B41FA5}">
                      <a16:colId xmlns:a16="http://schemas.microsoft.com/office/drawing/2014/main" val="1711911680"/>
                    </a:ext>
                  </a:extLst>
                </a:gridCol>
                <a:gridCol w="400405">
                  <a:extLst>
                    <a:ext uri="{9D8B030D-6E8A-4147-A177-3AD203B41FA5}">
                      <a16:colId xmlns:a16="http://schemas.microsoft.com/office/drawing/2014/main" val="780154547"/>
                    </a:ext>
                  </a:extLst>
                </a:gridCol>
                <a:gridCol w="2541376">
                  <a:extLst>
                    <a:ext uri="{9D8B030D-6E8A-4147-A177-3AD203B41FA5}">
                      <a16:colId xmlns:a16="http://schemas.microsoft.com/office/drawing/2014/main" val="1352027322"/>
                    </a:ext>
                  </a:extLst>
                </a:gridCol>
                <a:gridCol w="400405">
                  <a:extLst>
                    <a:ext uri="{9D8B030D-6E8A-4147-A177-3AD203B41FA5}">
                      <a16:colId xmlns:a16="http://schemas.microsoft.com/office/drawing/2014/main" val="221470491"/>
                    </a:ext>
                  </a:extLst>
                </a:gridCol>
                <a:gridCol w="2541376">
                  <a:extLst>
                    <a:ext uri="{9D8B030D-6E8A-4147-A177-3AD203B41FA5}">
                      <a16:colId xmlns:a16="http://schemas.microsoft.com/office/drawing/2014/main" val="3021869496"/>
                    </a:ext>
                  </a:extLst>
                </a:gridCol>
              </a:tblGrid>
              <a:tr h="2160238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1" spc="10" dirty="0" smtClean="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spc="10" dirty="0" smtClean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Overnight </a:t>
                      </a:r>
                      <a:r>
                        <a:rPr lang="en-GB" sz="1600" b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charging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i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Charging in the depot</a:t>
                      </a:r>
                      <a:endParaRPr lang="en-GB" sz="1200" spc="10" dirty="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i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spc="10" dirty="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i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spc="10" dirty="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"/>
                        <a:tabLst>
                          <a:tab pos="107950" algn="l"/>
                        </a:tabLst>
                      </a:pPr>
                      <a:r>
                        <a:rPr lang="en-GB" sz="1200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Large battery (max 4 to 5 t)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"/>
                        <a:tabLst>
                          <a:tab pos="107950" algn="l"/>
                        </a:tabLst>
                      </a:pPr>
                      <a:r>
                        <a:rPr lang="en-GB" sz="1200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Range per charge: today about 120 km, in the future 300-350 km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"/>
                        <a:tabLst>
                          <a:tab pos="107950" algn="l"/>
                        </a:tabLst>
                      </a:pPr>
                      <a:r>
                        <a:rPr lang="en-GB" sz="1200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Charging power up to 150 kW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"/>
                        <a:tabLst>
                          <a:tab pos="107950" algn="l"/>
                        </a:tabLst>
                      </a:pPr>
                      <a:r>
                        <a:rPr lang="en-GB" sz="1200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Charging duration 3 to 5 h (depending on the route length)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b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b="1" spc="10" dirty="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1" spc="10" dirty="0" smtClean="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spc="10" dirty="0" smtClean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Opportunity </a:t>
                      </a:r>
                      <a:r>
                        <a:rPr lang="en-GB" sz="1600" b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charging (static)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200" i="1" spc="10" dirty="0" smtClean="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i="1" spc="10" dirty="0" smtClean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Charging </a:t>
                      </a:r>
                      <a:r>
                        <a:rPr lang="en-GB" sz="1200" i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on terminus stations or on stations on the route</a:t>
                      </a:r>
                      <a:endParaRPr lang="en-GB" sz="1200" spc="10" dirty="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i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spc="10" dirty="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"/>
                        <a:tabLst>
                          <a:tab pos="107950" algn="l"/>
                        </a:tabLst>
                      </a:pPr>
                      <a:r>
                        <a:rPr lang="en-GB" sz="1200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Small battery (&lt;1t)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"/>
                        <a:tabLst>
                          <a:tab pos="107950" algn="l"/>
                        </a:tabLst>
                      </a:pPr>
                      <a:r>
                        <a:rPr lang="en-GB" sz="1200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Range per charge 20 to 30 km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"/>
                        <a:tabLst>
                          <a:tab pos="107950" algn="l"/>
                        </a:tabLst>
                      </a:pPr>
                      <a:r>
                        <a:rPr lang="en-GB" sz="1200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Charging power: 450 to 600 kW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"/>
                        <a:tabLst>
                          <a:tab pos="107950" algn="l"/>
                        </a:tabLst>
                      </a:pPr>
                      <a:r>
                        <a:rPr lang="en-GB" sz="1200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Charging duration: 3 to 6 minutes at 450 kW, 0.5 to 1 minutes at 600 kW (depending on the route length)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b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b="1" spc="10" dirty="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1" spc="10" dirty="0" smtClean="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spc="10" dirty="0" smtClean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In-motion-charging </a:t>
                      </a:r>
                      <a:r>
                        <a:rPr lang="en-GB" sz="1600" b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(IMC)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i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Charging on overhead lines (system trolley bus or IMC)</a:t>
                      </a:r>
                      <a:endParaRPr lang="en-GB" sz="1200" spc="10" dirty="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i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spc="10" dirty="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"/>
                        <a:tabLst>
                          <a:tab pos="107950" algn="l"/>
                        </a:tabLst>
                      </a:pPr>
                      <a:r>
                        <a:rPr lang="en-GB" sz="1200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Small battery (&lt;1t)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"/>
                        <a:tabLst>
                          <a:tab pos="107950" algn="l"/>
                        </a:tabLst>
                      </a:pPr>
                      <a:r>
                        <a:rPr lang="en-GB" sz="1200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Share of electrified route: 50 to 60%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"/>
                        <a:tabLst>
                          <a:tab pos="107950" algn="l"/>
                        </a:tabLst>
                      </a:pPr>
                      <a:r>
                        <a:rPr lang="en-GB" sz="1200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Charging power: 120 kW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94139"/>
                  </a:ext>
                </a:extLst>
              </a:tr>
              <a:tr h="39804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b="1" spc="10" dirty="0" smtClean="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600" b="1" spc="10" dirty="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b="1" spc="1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b="1" spc="1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b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b="1" spc="10" dirty="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9844596"/>
                  </a:ext>
                </a:extLst>
              </a:tr>
              <a:tr h="990027">
                <a:tc gridSpan="3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1" spc="10" dirty="0" smtClean="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spc="10" dirty="0" smtClean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“Combi-charging”</a:t>
                      </a:r>
                      <a:endParaRPr lang="en-GB" sz="1600" b="1" spc="10" dirty="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"/>
                        <a:tabLst>
                          <a:tab pos="107950" algn="l"/>
                        </a:tabLst>
                      </a:pPr>
                      <a:r>
                        <a:rPr lang="en-GB" sz="1200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Large battery (max 4 t)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"/>
                        <a:tabLst>
                          <a:tab pos="107950" algn="l"/>
                        </a:tabLst>
                      </a:pPr>
                      <a:r>
                        <a:rPr lang="en-GB" sz="1200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Charging in the depot and recharging at terminus stations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"/>
                        <a:tabLst>
                          <a:tab pos="107950" algn="l"/>
                        </a:tabLst>
                      </a:pPr>
                      <a:r>
                        <a:rPr lang="en-GB" sz="1200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very large reach already possible today (given enough time for charging on terminus stations)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b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b="1" spc="10" dirty="0"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spc="1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b="1" kern="1200" spc="1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12379791"/>
                  </a:ext>
                </a:extLst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 err="1" smtClean="0"/>
              <a:t>Electric</a:t>
            </a:r>
            <a:r>
              <a:rPr lang="it-CH" dirty="0" smtClean="0"/>
              <a:t> bus </a:t>
            </a:r>
            <a:r>
              <a:rPr lang="it-CH" dirty="0" err="1" smtClean="0"/>
              <a:t>types</a:t>
            </a:r>
            <a:endParaRPr lang="en-GB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E32-6F25-4C50-B59E-FC2DB3FE19AE}" type="datetime1">
              <a:rPr lang="it-IT" altLang="en-US" smtClean="0"/>
              <a:pPr/>
              <a:t>02/09/2020</a:t>
            </a:fld>
            <a:endParaRPr lang="it-IT" alt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FBA-FF9D-4149-B83B-40520E8C9B8E}" type="slidenum">
              <a:rPr lang="it-IT" altLang="en-US" smtClean="0"/>
              <a:pPr/>
              <a:t>3</a:t>
            </a:fld>
            <a:endParaRPr lang="it-IT" altLang="en-US"/>
          </a:p>
        </p:txBody>
      </p:sp>
      <p:sp>
        <p:nvSpPr>
          <p:cNvPr id="16" name="CasellaDiTesto 15"/>
          <p:cNvSpPr txBox="1"/>
          <p:nvPr/>
        </p:nvSpPr>
        <p:spPr bwMode="auto">
          <a:xfrm>
            <a:off x="2195736" y="5419715"/>
            <a:ext cx="5184254" cy="984885"/>
          </a:xfrm>
          <a:prstGeom prst="rect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it-CH" sz="1800" b="1" kern="0" dirty="0" err="1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Today</a:t>
            </a:r>
            <a:r>
              <a:rPr lang="it-CH" sz="1800" b="1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it-CH" sz="1800" b="1" kern="0" dirty="0" err="1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there</a:t>
            </a:r>
            <a:r>
              <a:rPr lang="it-CH" sz="1800" b="1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it-CH" sz="1800" b="1" kern="0" dirty="0" err="1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is</a:t>
            </a:r>
            <a:r>
              <a:rPr lang="it-CH" sz="1800" b="1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 no «</a:t>
            </a:r>
            <a:r>
              <a:rPr lang="it-CH" sz="1800" b="1" kern="0" dirty="0" err="1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one-size-fits-all</a:t>
            </a:r>
            <a:r>
              <a:rPr lang="it-CH" sz="1800" b="1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» </a:t>
            </a:r>
            <a:r>
              <a:rPr lang="it-CH" sz="1800" b="1" kern="0" dirty="0" err="1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solution</a:t>
            </a:r>
            <a:r>
              <a:rPr lang="it-CH" sz="1800" b="1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 for </a:t>
            </a:r>
            <a:r>
              <a:rPr lang="it-CH" sz="1800" b="1" kern="0" dirty="0" err="1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every</a:t>
            </a:r>
            <a:r>
              <a:rPr lang="it-CH" sz="1800" b="1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 bus service</a:t>
            </a:r>
            <a:br>
              <a:rPr lang="it-CH" sz="1800" b="1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</a:br>
            <a:r>
              <a:rPr lang="it-CH" sz="1400" kern="0" dirty="0" err="1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Every</a:t>
            </a:r>
            <a:r>
              <a:rPr lang="it-CH" sz="14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 bus company </a:t>
            </a:r>
            <a:r>
              <a:rPr lang="it-CH" sz="1400" kern="0" dirty="0" err="1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has</a:t>
            </a:r>
            <a:r>
              <a:rPr lang="it-CH" sz="14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 to </a:t>
            </a:r>
            <a:r>
              <a:rPr lang="it-CH" sz="1400" kern="0" dirty="0" err="1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study</a:t>
            </a:r>
            <a:r>
              <a:rPr lang="it-CH" sz="14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it-CH" sz="1400" kern="0" dirty="0" err="1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what</a:t>
            </a:r>
            <a:r>
              <a:rPr lang="it-CH" sz="14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it-CH" sz="1400" kern="0" dirty="0" err="1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is</a:t>
            </a:r>
            <a:r>
              <a:rPr lang="it-CH" sz="14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 the </a:t>
            </a:r>
            <a:r>
              <a:rPr lang="it-CH" sz="1400" kern="0" dirty="0" err="1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combination</a:t>
            </a:r>
            <a:r>
              <a:rPr lang="it-CH" sz="14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 of </a:t>
            </a:r>
            <a:r>
              <a:rPr lang="it-CH" sz="1400" kern="0" dirty="0" err="1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battery</a:t>
            </a:r>
            <a:r>
              <a:rPr lang="it-CH" sz="14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it-CH" sz="1400" kern="0" dirty="0" err="1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size</a:t>
            </a:r>
            <a:r>
              <a:rPr lang="it-CH" sz="14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 and </a:t>
            </a:r>
            <a:r>
              <a:rPr lang="it-CH" sz="1400" kern="0" dirty="0" err="1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charging</a:t>
            </a:r>
            <a:r>
              <a:rPr lang="it-CH" sz="14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it-CH" sz="1400" kern="0" dirty="0" err="1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system</a:t>
            </a:r>
            <a:r>
              <a:rPr lang="it-CH" sz="14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 more </a:t>
            </a:r>
            <a:r>
              <a:rPr lang="it-CH" sz="1400" kern="0" dirty="0" err="1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suitable</a:t>
            </a:r>
            <a:r>
              <a:rPr lang="it-CH" sz="14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 to </a:t>
            </a:r>
            <a:r>
              <a:rPr lang="it-CH" sz="1400" kern="0" dirty="0" err="1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each</a:t>
            </a:r>
            <a:r>
              <a:rPr lang="it-CH" sz="14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 line </a:t>
            </a:r>
            <a:endParaRPr lang="en-GB" sz="1400" kern="0" dirty="0" smtClean="0">
              <a:latin typeface="+mn-lt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11" name="Grafik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t="60612" r="46730" b="31883"/>
          <a:stretch>
            <a:fillRect/>
          </a:stretch>
        </p:blipFill>
        <p:spPr bwMode="auto">
          <a:xfrm>
            <a:off x="1907704" y="3789040"/>
            <a:ext cx="2304208" cy="28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6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 smtClean="0"/>
              <a:t>Case </a:t>
            </a:r>
            <a:r>
              <a:rPr lang="it-CH" dirty="0" err="1" smtClean="0"/>
              <a:t>study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123" y="1412776"/>
            <a:ext cx="8496300" cy="4321175"/>
          </a:xfrm>
        </p:spPr>
        <p:txBody>
          <a:bodyPr/>
          <a:lstStyle/>
          <a:p>
            <a:r>
              <a:rPr lang="en-GB" dirty="0" smtClean="0"/>
              <a:t>Public transport </a:t>
            </a:r>
            <a:r>
              <a:rPr lang="en-GB" dirty="0"/>
              <a:t>company of Locarno (Southern </a:t>
            </a:r>
            <a:r>
              <a:rPr lang="en-GB" dirty="0" smtClean="0"/>
              <a:t>Switzerland) - </a:t>
            </a:r>
            <a:r>
              <a:rPr lang="en-GB" dirty="0" err="1" smtClean="0"/>
              <a:t>Ferrovie</a:t>
            </a:r>
            <a:r>
              <a:rPr lang="en-GB" dirty="0" smtClean="0"/>
              <a:t> </a:t>
            </a:r>
            <a:r>
              <a:rPr lang="en-GB" dirty="0" err="1"/>
              <a:t>Autolinee</a:t>
            </a:r>
            <a:r>
              <a:rPr lang="en-GB" dirty="0"/>
              <a:t> </a:t>
            </a:r>
            <a:r>
              <a:rPr lang="en-GB" dirty="0" err="1"/>
              <a:t>Regionali</a:t>
            </a:r>
            <a:r>
              <a:rPr lang="en-GB" dirty="0"/>
              <a:t> </a:t>
            </a:r>
            <a:r>
              <a:rPr lang="en-GB" dirty="0" err="1"/>
              <a:t>Ticinesi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Explore the practical feasibility and costs of a possible purchase of a fleet of electric buses, at two main time horizons: 2021 and 2030</a:t>
            </a:r>
          </a:p>
          <a:p>
            <a:r>
              <a:rPr lang="it-CH" dirty="0" smtClean="0"/>
              <a:t>Focus on </a:t>
            </a:r>
            <a:r>
              <a:rPr lang="it-CH" dirty="0" err="1" smtClean="0"/>
              <a:t>two</a:t>
            </a:r>
            <a:r>
              <a:rPr lang="it-CH" dirty="0" smtClean="0"/>
              <a:t> </a:t>
            </a:r>
            <a:r>
              <a:rPr lang="it-CH" dirty="0" err="1" smtClean="0"/>
              <a:t>urban</a:t>
            </a:r>
            <a:r>
              <a:rPr lang="it-CH" dirty="0" smtClean="0"/>
              <a:t> </a:t>
            </a:r>
            <a:r>
              <a:rPr lang="it-CH" dirty="0" err="1" smtClean="0"/>
              <a:t>lines</a:t>
            </a:r>
            <a:r>
              <a:rPr lang="it-CH" dirty="0" smtClean="0"/>
              <a:t>:</a:t>
            </a:r>
          </a:p>
          <a:p>
            <a:endParaRPr lang="it-CH" dirty="0" smtClean="0"/>
          </a:p>
          <a:p>
            <a:endParaRPr lang="it-CH" dirty="0"/>
          </a:p>
          <a:p>
            <a:endParaRPr lang="it-CH" dirty="0" smtClean="0"/>
          </a:p>
          <a:p>
            <a:endParaRPr lang="it-CH" dirty="0"/>
          </a:p>
          <a:p>
            <a:endParaRPr lang="it-CH" dirty="0" smtClean="0"/>
          </a:p>
          <a:p>
            <a:endParaRPr lang="it-CH" dirty="0"/>
          </a:p>
          <a:p>
            <a:endParaRPr lang="it-CH" dirty="0" smtClean="0"/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smtClean="0"/>
              <a:t>               flat route (maximum </a:t>
            </a:r>
            <a:r>
              <a:rPr lang="en-GB" sz="1400" dirty="0"/>
              <a:t>slope </a:t>
            </a:r>
            <a:r>
              <a:rPr lang="en-GB" sz="1400" dirty="0" smtClean="0"/>
              <a:t>4.2%)			   flat </a:t>
            </a:r>
            <a:r>
              <a:rPr lang="en-GB" sz="1400" dirty="0"/>
              <a:t>route (maximum slope </a:t>
            </a:r>
            <a:r>
              <a:rPr lang="en-GB" sz="1400" dirty="0" smtClean="0"/>
              <a:t>5%)</a:t>
            </a:r>
          </a:p>
          <a:p>
            <a:pPr marL="0" indent="0" algn="ctr">
              <a:buNone/>
            </a:pPr>
            <a:endParaRPr lang="en-GB" sz="1600" dirty="0" smtClean="0"/>
          </a:p>
          <a:p>
            <a:pPr marL="0" indent="0" algn="ctr">
              <a:buNone/>
            </a:pPr>
            <a:r>
              <a:rPr lang="en-GB" sz="1600" dirty="0" smtClean="0"/>
              <a:t>To guarantee the service for the two lines 1 and 7, the transport company plans to buy a number of buses equal to the number of shifts scheduled for 2021, plus one additional bus for each line, as a backup, meaning a total of 16 buses. </a:t>
            </a:r>
            <a:endParaRPr lang="en-GB" sz="14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E32-6F25-4C50-B59E-FC2DB3FE19AE}" type="datetime1">
              <a:rPr lang="it-IT" altLang="en-US" smtClean="0"/>
              <a:pPr/>
              <a:t>02/09/2020</a:t>
            </a:fld>
            <a:endParaRPr lang="it-IT" alt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FBA-FF9D-4149-B83B-40520E8C9B8E}" type="slidenum">
              <a:rPr lang="it-IT" altLang="en-US" smtClean="0"/>
              <a:pPr/>
              <a:t>4</a:t>
            </a:fld>
            <a:endParaRPr lang="it-IT" alt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922" y="3278761"/>
            <a:ext cx="3821056" cy="936104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4572" y="3276473"/>
            <a:ext cx="4194914" cy="936104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956" y="4264415"/>
            <a:ext cx="3792987" cy="943065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2542" y="4244864"/>
            <a:ext cx="3312368" cy="98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94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 err="1" smtClean="0"/>
              <a:t>Methodology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5317" y="1561416"/>
            <a:ext cx="8496300" cy="629748"/>
          </a:xfrm>
        </p:spPr>
        <p:txBody>
          <a:bodyPr/>
          <a:lstStyle/>
          <a:p>
            <a:r>
              <a:rPr lang="en-GB" dirty="0" smtClean="0"/>
              <a:t>Create a decision </a:t>
            </a:r>
            <a:r>
              <a:rPr lang="en-GB" dirty="0"/>
              <a:t>support system (DSS) that simulates the service </a:t>
            </a:r>
            <a:r>
              <a:rPr lang="en-GB" dirty="0" smtClean="0"/>
              <a:t>of line 1 and 7 by </a:t>
            </a:r>
            <a:r>
              <a:rPr lang="en-GB" dirty="0"/>
              <a:t>estimating the </a:t>
            </a:r>
            <a:r>
              <a:rPr lang="en-GB" dirty="0" smtClean="0"/>
              <a:t>«reliability of the service» </a:t>
            </a:r>
            <a:r>
              <a:rPr lang="en-GB" dirty="0"/>
              <a:t>and the «costs</a:t>
            </a:r>
            <a:r>
              <a:rPr lang="en-GB" dirty="0" smtClean="0"/>
              <a:t>»</a:t>
            </a:r>
            <a:endParaRPr lang="en-GB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E32-6F25-4C50-B59E-FC2DB3FE19AE}" type="datetime1">
              <a:rPr lang="it-IT" altLang="en-US" smtClean="0"/>
              <a:pPr/>
              <a:t>02/09/2020</a:t>
            </a:fld>
            <a:endParaRPr lang="it-IT" alt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FBA-FF9D-4149-B83B-40520E8C9B8E}" type="slidenum">
              <a:rPr lang="it-IT" altLang="en-US" smtClean="0"/>
              <a:pPr/>
              <a:t>5</a:t>
            </a:fld>
            <a:endParaRPr lang="it-IT" alt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152" y="2754847"/>
            <a:ext cx="5530907" cy="3134657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432152" y="2322284"/>
            <a:ext cx="46030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DSS scheme to simulate the reliability of the service</a:t>
            </a:r>
          </a:p>
        </p:txBody>
      </p:sp>
      <p:sp>
        <p:nvSpPr>
          <p:cNvPr id="8" name="CasellaDiTesto 7"/>
          <p:cNvSpPr txBox="1"/>
          <p:nvPr/>
        </p:nvSpPr>
        <p:spPr bwMode="auto">
          <a:xfrm>
            <a:off x="6012160" y="2871517"/>
            <a:ext cx="291146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 sz="1600" dirty="0" smtClean="0"/>
              <a:t>The DSS simulates:</a:t>
            </a:r>
          </a:p>
          <a:p>
            <a:pPr marL="285750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 smtClean="0"/>
              <a:t>Different types of e-buses </a:t>
            </a:r>
          </a:p>
          <a:p>
            <a:pPr marL="285750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 smtClean="0"/>
              <a:t>Service performances and costs on varying: 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 smtClean="0"/>
              <a:t>bus consumption </a:t>
            </a:r>
            <a:r>
              <a:rPr lang="en-GB" sz="1600" dirty="0"/>
              <a:t>per </a:t>
            </a:r>
            <a:r>
              <a:rPr lang="en-GB" sz="1600" dirty="0" err="1"/>
              <a:t>kilometer</a:t>
            </a:r>
            <a:r>
              <a:rPr lang="en-GB" sz="1600" dirty="0"/>
              <a:t> </a:t>
            </a:r>
            <a:endParaRPr lang="en-GB" sz="1600" dirty="0" smtClean="0"/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 smtClean="0"/>
              <a:t>battery </a:t>
            </a:r>
            <a:r>
              <a:rPr lang="en-GB" sz="1600" dirty="0"/>
              <a:t>capacity </a:t>
            </a:r>
            <a:endParaRPr lang="en-GB" sz="1600" dirty="0" smtClean="0"/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/>
              <a:t>n</a:t>
            </a:r>
            <a:r>
              <a:rPr lang="en-GB" sz="1600" dirty="0" smtClean="0"/>
              <a:t>umber </a:t>
            </a:r>
            <a:r>
              <a:rPr lang="en-GB" sz="1600" dirty="0"/>
              <a:t>of terminal stops with fast chargers available along the line </a:t>
            </a:r>
            <a:endParaRPr lang="en-GB" sz="1050" kern="0" dirty="0" smtClean="0">
              <a:latin typeface="+mn-lt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053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 err="1" smtClean="0"/>
              <a:t>Cost</a:t>
            </a:r>
            <a:r>
              <a:rPr lang="it-CH" dirty="0" smtClean="0"/>
              <a:t> simulator - </a:t>
            </a:r>
            <a:r>
              <a:rPr lang="it-CH" dirty="0" err="1" smtClean="0"/>
              <a:t>Methodology</a:t>
            </a:r>
            <a:endParaRPr lang="en-GB" dirty="0"/>
          </a:p>
        </p:txBody>
      </p:sp>
      <p:sp>
        <p:nvSpPr>
          <p:cNvPr id="15" name="Segnaposto contenuto 14"/>
          <p:cNvSpPr>
            <a:spLocks noGrp="1"/>
          </p:cNvSpPr>
          <p:nvPr>
            <p:ph sz="half" idx="2"/>
          </p:nvPr>
        </p:nvSpPr>
        <p:spPr>
          <a:xfrm>
            <a:off x="4701616" y="1695904"/>
            <a:ext cx="4171950" cy="4321175"/>
          </a:xfrm>
        </p:spPr>
        <p:txBody>
          <a:bodyPr/>
          <a:lstStyle/>
          <a:p>
            <a:r>
              <a:rPr lang="en-GB" dirty="0" smtClean="0"/>
              <a:t>The DSS cost simulator </a:t>
            </a:r>
            <a:r>
              <a:rPr lang="en-GB" dirty="0"/>
              <a:t>allows to manually input some parameters and automatically shows the effects in terms </a:t>
            </a:r>
            <a:r>
              <a:rPr lang="en-GB" dirty="0" smtClean="0"/>
              <a:t>of overall costs for </a:t>
            </a:r>
            <a:r>
              <a:rPr lang="en-GB" dirty="0"/>
              <a:t>a single transport line </a:t>
            </a:r>
            <a:r>
              <a:rPr lang="en-GB" dirty="0" smtClean="0"/>
              <a:t>or for </a:t>
            </a:r>
            <a:r>
              <a:rPr lang="en-GB" dirty="0"/>
              <a:t>the overall fleet of a company </a:t>
            </a:r>
          </a:p>
          <a:p>
            <a:pPr lvl="1"/>
            <a:r>
              <a:rPr lang="en-GB" sz="1600" dirty="0"/>
              <a:t>Infrastructure, bus, energy, and maintenance costs are estimated averaging the prices observed in the Swiss market </a:t>
            </a:r>
          </a:p>
          <a:p>
            <a:pPr lvl="1"/>
            <a:r>
              <a:rPr lang="en-GB" sz="1600" dirty="0"/>
              <a:t>Costs of insurances, personnel and administration a</a:t>
            </a:r>
            <a:r>
              <a:rPr lang="en-GB" sz="1600" dirty="0" smtClean="0"/>
              <a:t>re </a:t>
            </a:r>
            <a:r>
              <a:rPr lang="en-GB" sz="1600" dirty="0"/>
              <a:t>instead estimated by referring to the cost of service budgeted by the Locarno public transport company for year 2021 </a:t>
            </a:r>
          </a:p>
          <a:p>
            <a:pPr lvl="1"/>
            <a:r>
              <a:rPr lang="en-GB" sz="1600" dirty="0"/>
              <a:t>External costs are not considered </a:t>
            </a:r>
            <a:endParaRPr lang="it-CH" sz="1600" dirty="0"/>
          </a:p>
          <a:p>
            <a:endParaRPr lang="en-GB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E32-6F25-4C50-B59E-FC2DB3FE19AE}" type="datetime1">
              <a:rPr lang="it-IT" altLang="en-US" smtClean="0"/>
              <a:pPr/>
              <a:t>02/09/2020</a:t>
            </a:fld>
            <a:endParaRPr lang="it-IT" alt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FBA-FF9D-4149-B83B-40520E8C9B8E}" type="slidenum">
              <a:rPr lang="it-IT" altLang="en-US" smtClean="0"/>
              <a:pPr/>
              <a:t>6</a:t>
            </a:fld>
            <a:endParaRPr lang="it-IT" alt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472" y="1909762"/>
            <a:ext cx="4490913" cy="3429744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29616" y="1522617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b="1" dirty="0">
                <a:solidFill>
                  <a:srgbClr val="000000"/>
                </a:solidFill>
              </a:rPr>
              <a:t>DSS cost simulator input parameters page 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277282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 err="1" smtClean="0"/>
              <a:t>Results</a:t>
            </a:r>
            <a:r>
              <a:rPr lang="it-CH" dirty="0" smtClean="0"/>
              <a:t> – </a:t>
            </a:r>
            <a:r>
              <a:rPr lang="it-CH" dirty="0" err="1" smtClean="0"/>
              <a:t>Feasibility</a:t>
            </a:r>
            <a:r>
              <a:rPr lang="it-CH" dirty="0" smtClean="0"/>
              <a:t> </a:t>
            </a:r>
            <a:r>
              <a:rPr lang="it-CH" dirty="0" err="1" smtClean="0"/>
              <a:t>analysis</a:t>
            </a:r>
            <a:endParaRPr lang="en-GB" dirty="0"/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323850" y="1412777"/>
            <a:ext cx="8496300" cy="4815496"/>
          </a:xfrm>
        </p:spPr>
        <p:txBody>
          <a:bodyPr/>
          <a:lstStyle/>
          <a:p>
            <a:pPr algn="just"/>
            <a:r>
              <a:rPr lang="it-CH" u="sng" dirty="0" smtClean="0"/>
              <a:t>Overnight </a:t>
            </a:r>
            <a:r>
              <a:rPr lang="it-CH" u="sng" dirty="0" err="1" smtClean="0"/>
              <a:t>charging</a:t>
            </a:r>
            <a:r>
              <a:rPr lang="it-CH" dirty="0" smtClean="0"/>
              <a:t> </a:t>
            </a:r>
            <a:r>
              <a:rPr lang="it-CH" dirty="0" err="1" smtClean="0"/>
              <a:t>is</a:t>
            </a:r>
            <a:r>
              <a:rPr lang="it-CH" dirty="0" smtClean="0"/>
              <a:t> </a:t>
            </a:r>
            <a:r>
              <a:rPr lang="it-CH" dirty="0" err="1" smtClean="0"/>
              <a:t>not</a:t>
            </a:r>
            <a:r>
              <a:rPr lang="it-CH" dirty="0" smtClean="0"/>
              <a:t> </a:t>
            </a:r>
            <a:r>
              <a:rPr lang="it-CH" dirty="0" err="1" smtClean="0"/>
              <a:t>feasible</a:t>
            </a:r>
            <a:r>
              <a:rPr lang="it-CH" dirty="0" smtClean="0"/>
              <a:t> with the </a:t>
            </a:r>
            <a:r>
              <a:rPr lang="it-CH" dirty="0" err="1" smtClean="0"/>
              <a:t>planned</a:t>
            </a:r>
            <a:r>
              <a:rPr lang="it-CH" dirty="0" smtClean="0"/>
              <a:t> </a:t>
            </a:r>
            <a:r>
              <a:rPr lang="it-CH" dirty="0" err="1" smtClean="0"/>
              <a:t>number</a:t>
            </a:r>
            <a:r>
              <a:rPr lang="it-CH" dirty="0" smtClean="0"/>
              <a:t> of </a:t>
            </a:r>
            <a:r>
              <a:rPr lang="it-CH" dirty="0" err="1" smtClean="0"/>
              <a:t>buses</a:t>
            </a:r>
            <a:r>
              <a:rPr lang="it-CH" dirty="0" smtClean="0"/>
              <a:t> to </a:t>
            </a:r>
            <a:r>
              <a:rPr lang="it-CH" dirty="0" err="1" smtClean="0"/>
              <a:t>buy</a:t>
            </a:r>
            <a:r>
              <a:rPr lang="it-CH" dirty="0" smtClean="0"/>
              <a:t>. In </a:t>
            </a:r>
            <a:r>
              <a:rPr lang="it-CH" dirty="0" err="1" smtClean="0"/>
              <a:t>fact</a:t>
            </a:r>
            <a:r>
              <a:rPr lang="it-CH" dirty="0" smtClean="0"/>
              <a:t>, </a:t>
            </a:r>
            <a:r>
              <a:rPr lang="en-GB" dirty="0" smtClean="0"/>
              <a:t>operating </a:t>
            </a:r>
            <a:r>
              <a:rPr lang="en-GB" dirty="0"/>
              <a:t>routes suitable to overnight charging schemes have daily shifts of 12 hours or </a:t>
            </a:r>
            <a:r>
              <a:rPr lang="en-GB" dirty="0" smtClean="0"/>
              <a:t>less*, while here daily shifts are up to 19 hours</a:t>
            </a:r>
            <a:endParaRPr lang="en-GB" dirty="0"/>
          </a:p>
          <a:p>
            <a:pPr algn="just"/>
            <a:endParaRPr lang="it-CH" sz="1000" dirty="0" smtClean="0"/>
          </a:p>
          <a:p>
            <a:r>
              <a:rPr lang="en-GB" u="sng" dirty="0"/>
              <a:t>Opportunity</a:t>
            </a:r>
            <a:r>
              <a:rPr lang="en-GB" dirty="0"/>
              <a:t> and </a:t>
            </a:r>
            <a:r>
              <a:rPr lang="en-GB" u="sng" dirty="0"/>
              <a:t>combi-charging</a:t>
            </a:r>
            <a:r>
              <a:rPr lang="en-GB" dirty="0"/>
              <a:t> schemes </a:t>
            </a:r>
            <a:r>
              <a:rPr lang="en-GB" dirty="0" smtClean="0"/>
              <a:t>would run </a:t>
            </a:r>
            <a:r>
              <a:rPr lang="en-GB" dirty="0"/>
              <a:t>the service </a:t>
            </a:r>
            <a:r>
              <a:rPr lang="en-GB" dirty="0" smtClean="0"/>
              <a:t>with the panned number </a:t>
            </a:r>
            <a:r>
              <a:rPr lang="en-GB" dirty="0"/>
              <a:t>of </a:t>
            </a:r>
            <a:r>
              <a:rPr lang="en-GB" dirty="0" smtClean="0"/>
              <a:t>buses, however:</a:t>
            </a:r>
          </a:p>
          <a:p>
            <a:pPr lvl="1"/>
            <a:r>
              <a:rPr lang="en-GB" dirty="0"/>
              <a:t>higher than three minutes delays at the terminal stops might put at risk the whole </a:t>
            </a:r>
            <a:r>
              <a:rPr lang="en-GB" dirty="0" smtClean="0"/>
              <a:t>service </a:t>
            </a:r>
          </a:p>
          <a:p>
            <a:pPr lvl="1"/>
            <a:r>
              <a:rPr lang="en-GB" dirty="0" smtClean="0"/>
              <a:t>recharging </a:t>
            </a:r>
            <a:r>
              <a:rPr lang="en-GB" dirty="0"/>
              <a:t>power stations at the terminal </a:t>
            </a:r>
            <a:r>
              <a:rPr lang="en-GB" dirty="0" smtClean="0"/>
              <a:t>stops are needed. This requires </a:t>
            </a:r>
            <a:r>
              <a:rPr lang="en-GB" dirty="0"/>
              <a:t>interventions on the grid such as the installation of </a:t>
            </a:r>
            <a:r>
              <a:rPr lang="en-GB" dirty="0" smtClean="0"/>
              <a:t>new </a:t>
            </a:r>
            <a:r>
              <a:rPr lang="en-GB" dirty="0"/>
              <a:t>transformation </a:t>
            </a:r>
            <a:r>
              <a:rPr lang="en-GB" spc="-30" dirty="0" smtClean="0"/>
              <a:t>substations </a:t>
            </a:r>
            <a:r>
              <a:rPr lang="en-GB" spc="-30" dirty="0"/>
              <a:t>and new power line </a:t>
            </a:r>
            <a:r>
              <a:rPr lang="en-GB" spc="-30" dirty="0" smtClean="0"/>
              <a:t>cables, whose realisation could take 1.5 years</a:t>
            </a:r>
          </a:p>
          <a:p>
            <a:pPr lvl="1"/>
            <a:endParaRPr lang="en-GB" sz="1100" dirty="0" smtClean="0"/>
          </a:p>
          <a:p>
            <a:pPr marL="342900" lvl="1" indent="-342900">
              <a:buChar char="•"/>
            </a:pPr>
            <a:r>
              <a:rPr lang="en-GB" u="sng" dirty="0">
                <a:cs typeface="ＭＳ Ｐゴシック" pitchFamily="-112" charset="-128"/>
              </a:rPr>
              <a:t>I</a:t>
            </a:r>
            <a:r>
              <a:rPr lang="en-GB" u="sng" dirty="0" smtClean="0">
                <a:cs typeface="ＭＳ Ｐゴシック" pitchFamily="-112" charset="-128"/>
              </a:rPr>
              <a:t>n-motion </a:t>
            </a:r>
            <a:r>
              <a:rPr lang="en-GB" u="sng" dirty="0">
                <a:cs typeface="ＭＳ Ｐゴシック" pitchFamily="-112" charset="-128"/>
              </a:rPr>
              <a:t>charging </a:t>
            </a:r>
            <a:r>
              <a:rPr lang="en-GB" dirty="0" smtClean="0">
                <a:cs typeface="ＭＳ Ｐゴシック" pitchFamily="-112" charset="-128"/>
              </a:rPr>
              <a:t>schemes </a:t>
            </a:r>
            <a:r>
              <a:rPr lang="en-GB" dirty="0" smtClean="0"/>
              <a:t>would </a:t>
            </a:r>
            <a:r>
              <a:rPr lang="en-GB" dirty="0"/>
              <a:t>allow to perform the </a:t>
            </a:r>
            <a:r>
              <a:rPr lang="en-GB" dirty="0" smtClean="0"/>
              <a:t>service, but:</a:t>
            </a:r>
            <a:endParaRPr lang="en-GB" dirty="0"/>
          </a:p>
          <a:p>
            <a:pPr lvl="1"/>
            <a:r>
              <a:rPr lang="en-GB" dirty="0"/>
              <a:t>need to perform roadworks </a:t>
            </a:r>
            <a:r>
              <a:rPr lang="en-GB" dirty="0" smtClean="0"/>
              <a:t>for the aerial infrastructure (overhead lines)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visual impact of the overhead lines might generate conflicts </a:t>
            </a:r>
          </a:p>
          <a:p>
            <a:pPr lvl="1"/>
            <a:r>
              <a:rPr lang="en-GB" dirty="0"/>
              <a:t>interesting for cities where electric overhead lines already exist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E32-6F25-4C50-B59E-FC2DB3FE19AE}" type="datetime1">
              <a:rPr lang="it-IT" altLang="en-US" smtClean="0"/>
              <a:pPr/>
              <a:t>02/09/2020</a:t>
            </a:fld>
            <a:endParaRPr lang="it-IT" alt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FBA-FF9D-4149-B83B-40520E8C9B8E}" type="slidenum">
              <a:rPr lang="it-IT" altLang="en-US" smtClean="0"/>
              <a:pPr/>
              <a:t>7</a:t>
            </a:fld>
            <a:endParaRPr lang="it-IT" altLang="en-US"/>
          </a:p>
        </p:txBody>
      </p:sp>
      <p:sp>
        <p:nvSpPr>
          <p:cNvPr id="14" name="CasellaDiTesto 13"/>
          <p:cNvSpPr txBox="1"/>
          <p:nvPr/>
        </p:nvSpPr>
        <p:spPr bwMode="auto">
          <a:xfrm>
            <a:off x="4572000" y="6342552"/>
            <a:ext cx="4474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>
            <a:prstTxWarp prst="textNoShape">
              <a:avLst/>
            </a:prstTxWarp>
            <a:spAutoFit/>
          </a:bodyPr>
          <a:lstStyle/>
          <a:p>
            <a:pPr algn="just" eaLnBrk="0" hangingPunct="0">
              <a:spcBef>
                <a:spcPct val="20000"/>
              </a:spcBef>
            </a:pPr>
            <a:r>
              <a:rPr lang="en-GB" sz="10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*M</a:t>
            </a:r>
            <a:r>
              <a:rPr lang="en-GB" sz="1000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. Estrada, J. </a:t>
            </a:r>
            <a:r>
              <a:rPr lang="en-GB" sz="1000" kern="0" dirty="0" err="1">
                <a:latin typeface="+mn-lt"/>
                <a:ea typeface="ＭＳ Ｐゴシック" pitchFamily="-112" charset="-128"/>
                <a:cs typeface="ＭＳ Ｐゴシック" pitchFamily="-112" charset="-128"/>
              </a:rPr>
              <a:t>Mensión</a:t>
            </a:r>
            <a:r>
              <a:rPr lang="en-GB" sz="1000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, M. </a:t>
            </a:r>
            <a:r>
              <a:rPr lang="en-GB" sz="1000" kern="0" dirty="0" err="1">
                <a:latin typeface="+mn-lt"/>
                <a:ea typeface="ＭＳ Ｐゴシック" pitchFamily="-112" charset="-128"/>
                <a:cs typeface="ＭＳ Ｐゴシック" pitchFamily="-112" charset="-128"/>
              </a:rPr>
              <a:t>Salicrú</a:t>
            </a:r>
            <a:r>
              <a:rPr lang="en-GB" sz="1000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, “</a:t>
            </a:r>
            <a:r>
              <a:rPr lang="en-GB" sz="1000" kern="0" dirty="0" err="1">
                <a:latin typeface="+mn-lt"/>
                <a:ea typeface="ＭＳ Ｐゴシック" pitchFamily="-112" charset="-128"/>
                <a:cs typeface="ＭＳ Ｐゴシック" pitchFamily="-112" charset="-128"/>
              </a:rPr>
              <a:t>Oppportunity</a:t>
            </a:r>
            <a:r>
              <a:rPr lang="en-GB" sz="1000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 charging of buses. Effects on bus operator costs and user performance” European Transport Conference 2017, October 2017</a:t>
            </a:r>
            <a:endParaRPr lang="en-GB" sz="1000" kern="0" dirty="0" smtClean="0">
              <a:latin typeface="+mn-lt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745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 err="1" smtClean="0"/>
              <a:t>Discussion</a:t>
            </a:r>
            <a:r>
              <a:rPr lang="it-CH" dirty="0" smtClean="0"/>
              <a:t> – </a:t>
            </a:r>
            <a:r>
              <a:rPr lang="it-CH" dirty="0" err="1" smtClean="0"/>
              <a:t>Cost</a:t>
            </a:r>
            <a:r>
              <a:rPr lang="it-CH" dirty="0" smtClean="0"/>
              <a:t> </a:t>
            </a:r>
            <a:r>
              <a:rPr lang="it-CH" dirty="0" err="1" smtClean="0"/>
              <a:t>analysis</a:t>
            </a:r>
            <a:r>
              <a:rPr lang="it-CH" dirty="0" smtClean="0"/>
              <a:t> – Time </a:t>
            </a:r>
            <a:r>
              <a:rPr lang="it-CH" dirty="0" err="1" smtClean="0"/>
              <a:t>horizon</a:t>
            </a:r>
            <a:r>
              <a:rPr lang="it-CH" dirty="0" smtClean="0"/>
              <a:t> 2021</a:t>
            </a:r>
            <a:endParaRPr lang="en-GB" dirty="0"/>
          </a:p>
        </p:txBody>
      </p:sp>
      <p:pic>
        <p:nvPicPr>
          <p:cNvPr id="8" name="Segnaposto contenuto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1520" y="2132856"/>
            <a:ext cx="4171950" cy="3093292"/>
          </a:xfrm>
          <a:prstGeom prst="rect">
            <a:avLst/>
          </a:prstGeom>
        </p:spPr>
      </p:pic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>
          <a:xfrm>
            <a:off x="4594225" y="1634479"/>
            <a:ext cx="4171950" cy="4321175"/>
          </a:xfrm>
        </p:spPr>
        <p:txBody>
          <a:bodyPr/>
          <a:lstStyle/>
          <a:p>
            <a:r>
              <a:rPr lang="en-GB" b="1" dirty="0" smtClean="0"/>
              <a:t>Diesel Euro </a:t>
            </a:r>
            <a:r>
              <a:rPr lang="en-GB" b="1" dirty="0"/>
              <a:t>VI </a:t>
            </a:r>
            <a:r>
              <a:rPr lang="en-GB" b="1" dirty="0" smtClean="0"/>
              <a:t>buses </a:t>
            </a:r>
            <a:r>
              <a:rPr lang="en-GB" b="1" dirty="0"/>
              <a:t>are currently the most economic </a:t>
            </a:r>
            <a:r>
              <a:rPr lang="en-GB" b="1" dirty="0" smtClean="0"/>
              <a:t>option</a:t>
            </a:r>
          </a:p>
          <a:p>
            <a:r>
              <a:rPr lang="en-GB" dirty="0" smtClean="0"/>
              <a:t>All electric </a:t>
            </a:r>
            <a:r>
              <a:rPr lang="en-GB" dirty="0"/>
              <a:t>technologies are between 40% and 60% more expensive than </a:t>
            </a:r>
            <a:r>
              <a:rPr lang="en-GB" dirty="0" smtClean="0"/>
              <a:t>diesel: </a:t>
            </a:r>
          </a:p>
          <a:p>
            <a:pPr lvl="1">
              <a:buFontTx/>
              <a:buChar char="-"/>
            </a:pPr>
            <a:r>
              <a:rPr lang="en-GB" dirty="0" smtClean="0"/>
              <a:t>mainly </a:t>
            </a:r>
            <a:r>
              <a:rPr lang="en-GB" dirty="0"/>
              <a:t>due to fixed costs (especially buses and infrastructure depreciation </a:t>
            </a:r>
            <a:r>
              <a:rPr lang="en-GB" dirty="0" smtClean="0"/>
              <a:t>cost)</a:t>
            </a:r>
          </a:p>
          <a:p>
            <a:pPr lvl="1">
              <a:buFontTx/>
              <a:buChar char="-"/>
            </a:pPr>
            <a:r>
              <a:rPr lang="en-GB" dirty="0" smtClean="0"/>
              <a:t>only considering </a:t>
            </a:r>
            <a:r>
              <a:rPr lang="en-GB" dirty="0"/>
              <a:t>variable costs (energy and maintenance cost), electric buses have a comparable cost as </a:t>
            </a:r>
            <a:r>
              <a:rPr lang="en-GB" dirty="0" smtClean="0"/>
              <a:t>diesel</a:t>
            </a:r>
          </a:p>
          <a:p>
            <a:pPr lvl="1">
              <a:buFontTx/>
              <a:buChar char="-"/>
            </a:pPr>
            <a:r>
              <a:rPr lang="it-CH" dirty="0" smtClean="0"/>
              <a:t>diesel </a:t>
            </a:r>
            <a:r>
              <a:rPr lang="it-CH" dirty="0" err="1" smtClean="0"/>
              <a:t>variable</a:t>
            </a:r>
            <a:r>
              <a:rPr lang="it-CH" dirty="0" smtClean="0"/>
              <a:t> </a:t>
            </a:r>
            <a:r>
              <a:rPr lang="it-CH" dirty="0" err="1" smtClean="0"/>
              <a:t>costs</a:t>
            </a:r>
            <a:r>
              <a:rPr lang="it-CH" dirty="0" smtClean="0"/>
              <a:t> are </a:t>
            </a:r>
            <a:r>
              <a:rPr lang="it-CH" dirty="0" err="1" smtClean="0"/>
              <a:t>artificially</a:t>
            </a:r>
            <a:r>
              <a:rPr lang="it-CH" dirty="0" smtClean="0"/>
              <a:t> </a:t>
            </a:r>
            <a:r>
              <a:rPr lang="it-CH" dirty="0" err="1" smtClean="0"/>
              <a:t>low</a:t>
            </a:r>
            <a:r>
              <a:rPr lang="it-CH" dirty="0"/>
              <a:t>:</a:t>
            </a:r>
            <a:r>
              <a:rPr lang="it-CH" dirty="0" smtClean="0"/>
              <a:t> </a:t>
            </a:r>
            <a:r>
              <a:rPr lang="it-CH" dirty="0" err="1" smtClean="0"/>
              <a:t>federal</a:t>
            </a:r>
            <a:r>
              <a:rPr lang="it-CH" dirty="0" smtClean="0"/>
              <a:t> </a:t>
            </a:r>
            <a:r>
              <a:rPr lang="en-US" dirty="0" smtClean="0"/>
              <a:t>authorities</a:t>
            </a:r>
            <a:r>
              <a:rPr lang="it-CH" dirty="0" smtClean="0"/>
              <a:t> </a:t>
            </a:r>
            <a:r>
              <a:rPr lang="en-GB" dirty="0" smtClean="0"/>
              <a:t>give </a:t>
            </a:r>
            <a:r>
              <a:rPr lang="en-GB" dirty="0"/>
              <a:t>back the amount of the diesel custom duties, equal to 0.582 </a:t>
            </a:r>
            <a:r>
              <a:rPr lang="en-GB" dirty="0" smtClean="0"/>
              <a:t>CHF/l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E32-6F25-4C50-B59E-FC2DB3FE19AE}" type="datetime1">
              <a:rPr lang="it-IT" altLang="en-US" smtClean="0"/>
              <a:pPr/>
              <a:t>02/09/2020</a:t>
            </a:fld>
            <a:endParaRPr lang="it-IT" alt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FBA-FF9D-4149-B83B-40520E8C9B8E}" type="slidenum">
              <a:rPr lang="it-IT" altLang="en-US" smtClean="0"/>
              <a:pPr/>
              <a:t>8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82324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7650" y="927894"/>
            <a:ext cx="8496300" cy="719137"/>
          </a:xfrm>
        </p:spPr>
        <p:txBody>
          <a:bodyPr/>
          <a:lstStyle/>
          <a:p>
            <a:r>
              <a:rPr lang="it-CH" dirty="0" err="1"/>
              <a:t>Discussion</a:t>
            </a:r>
            <a:r>
              <a:rPr lang="it-CH" dirty="0"/>
              <a:t> – </a:t>
            </a:r>
            <a:r>
              <a:rPr lang="it-CH" dirty="0" smtClean="0"/>
              <a:t>Time </a:t>
            </a:r>
            <a:r>
              <a:rPr lang="it-CH" dirty="0" err="1" smtClean="0"/>
              <a:t>horizon</a:t>
            </a:r>
            <a:r>
              <a:rPr lang="it-CH" dirty="0" smtClean="0"/>
              <a:t> 2030</a:t>
            </a:r>
            <a:endParaRPr lang="en-GB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34154" y="2924944"/>
            <a:ext cx="4171950" cy="3151513"/>
          </a:xfrm>
          <a:prstGeom prst="rect">
            <a:avLst/>
          </a:prstGeom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88024" y="2803618"/>
            <a:ext cx="4171950" cy="3528244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GB" b="1" dirty="0" smtClean="0"/>
              <a:t>Diesel </a:t>
            </a:r>
            <a:r>
              <a:rPr lang="en-GB" b="1" dirty="0"/>
              <a:t>Euro VI t</a:t>
            </a:r>
            <a:r>
              <a:rPr lang="en-GB" b="1" dirty="0" smtClean="0"/>
              <a:t>echnology </a:t>
            </a:r>
            <a:r>
              <a:rPr lang="en-GB" b="1" dirty="0"/>
              <a:t>will remain the most </a:t>
            </a:r>
            <a:r>
              <a:rPr lang="en-GB" b="1" dirty="0" smtClean="0"/>
              <a:t>convenient option</a:t>
            </a:r>
          </a:p>
          <a:p>
            <a:pPr marL="342900" lvl="1" indent="-342900">
              <a:buChar char="•"/>
            </a:pPr>
            <a:r>
              <a:rPr lang="en-GB" dirty="0" smtClean="0"/>
              <a:t>All </a:t>
            </a:r>
            <a:r>
              <a:rPr lang="en-GB" dirty="0"/>
              <a:t>electric technologies </a:t>
            </a:r>
            <a:r>
              <a:rPr lang="en-GB" dirty="0" smtClean="0"/>
              <a:t>will be </a:t>
            </a:r>
            <a:r>
              <a:rPr lang="en-GB" dirty="0"/>
              <a:t>between 8</a:t>
            </a:r>
            <a:r>
              <a:rPr lang="en-GB" dirty="0" smtClean="0"/>
              <a:t>% </a:t>
            </a:r>
            <a:r>
              <a:rPr lang="en-GB" dirty="0"/>
              <a:t>and </a:t>
            </a:r>
            <a:r>
              <a:rPr lang="en-GB" dirty="0" smtClean="0"/>
              <a:t>30</a:t>
            </a:r>
            <a:r>
              <a:rPr lang="en-GB" dirty="0"/>
              <a:t>% more expensive </a:t>
            </a:r>
            <a:r>
              <a:rPr lang="en-GB" dirty="0" smtClean="0"/>
              <a:t>than diesel</a:t>
            </a:r>
            <a:endParaRPr lang="en-GB" dirty="0" smtClean="0">
              <a:cs typeface="ＭＳ Ｐゴシック" pitchFamily="-112" charset="-128"/>
            </a:endParaRPr>
          </a:p>
          <a:p>
            <a:pPr marL="342900" lvl="1" indent="-342900">
              <a:buChar char="•"/>
            </a:pPr>
            <a:endParaRPr lang="en-GB" sz="1200" dirty="0" smtClean="0">
              <a:cs typeface="ＭＳ Ｐゴシック" pitchFamily="-112" charset="-128"/>
            </a:endParaRPr>
          </a:p>
          <a:p>
            <a:pPr marL="342900" lvl="1" indent="-342900">
              <a:buChar char="•"/>
            </a:pPr>
            <a:r>
              <a:rPr lang="en-GB" dirty="0" smtClean="0">
                <a:cs typeface="ＭＳ Ｐゴシック" pitchFamily="-112" charset="-128"/>
              </a:rPr>
              <a:t>Hypotheses for 2030 simulation:</a:t>
            </a:r>
            <a:endParaRPr lang="it-CH" dirty="0"/>
          </a:p>
          <a:p>
            <a:pPr lvl="1"/>
            <a:r>
              <a:rPr lang="it-CH" sz="1600" dirty="0" err="1" smtClean="0"/>
              <a:t>Abolition</a:t>
            </a:r>
            <a:r>
              <a:rPr lang="it-CH" sz="1600" dirty="0" smtClean="0"/>
              <a:t> of </a:t>
            </a:r>
            <a:r>
              <a:rPr lang="en-GB" sz="1600" dirty="0"/>
              <a:t>cashbacks for diesel custom </a:t>
            </a:r>
            <a:r>
              <a:rPr lang="en-GB" sz="1600" dirty="0" smtClean="0"/>
              <a:t>duties</a:t>
            </a:r>
          </a:p>
          <a:p>
            <a:pPr lvl="1"/>
            <a:r>
              <a:rPr lang="it-CH" sz="1600" dirty="0" smtClean="0"/>
              <a:t>25% </a:t>
            </a:r>
            <a:r>
              <a:rPr lang="it-CH" sz="1600" dirty="0" err="1" smtClean="0"/>
              <a:t>decrease</a:t>
            </a:r>
            <a:r>
              <a:rPr lang="it-CH" sz="1600" dirty="0" smtClean="0"/>
              <a:t> in bus </a:t>
            </a:r>
            <a:r>
              <a:rPr lang="it-CH" sz="1600" dirty="0" err="1" smtClean="0"/>
              <a:t>purchase</a:t>
            </a:r>
            <a:r>
              <a:rPr lang="it-CH" sz="1600" dirty="0" smtClean="0"/>
              <a:t> </a:t>
            </a:r>
            <a:r>
              <a:rPr lang="it-CH" sz="1600" dirty="0" err="1" smtClean="0"/>
              <a:t>cost</a:t>
            </a:r>
            <a:r>
              <a:rPr lang="it-CH" sz="1600" dirty="0" smtClean="0"/>
              <a:t> by 2030</a:t>
            </a:r>
          </a:p>
          <a:p>
            <a:pPr lvl="1"/>
            <a:r>
              <a:rPr lang="it-CH" sz="1600" dirty="0" smtClean="0"/>
              <a:t>45% </a:t>
            </a:r>
            <a:r>
              <a:rPr lang="it-CH" sz="1600" dirty="0" err="1" smtClean="0"/>
              <a:t>decrease</a:t>
            </a:r>
            <a:r>
              <a:rPr lang="it-CH" sz="1600" dirty="0" smtClean="0"/>
              <a:t> in the </a:t>
            </a:r>
            <a:r>
              <a:rPr lang="it-CH" sz="1600" dirty="0" err="1" smtClean="0"/>
              <a:t>second</a:t>
            </a:r>
            <a:r>
              <a:rPr lang="it-CH" sz="1600" dirty="0" smtClean="0"/>
              <a:t> </a:t>
            </a:r>
            <a:r>
              <a:rPr lang="it-CH" sz="1600" dirty="0" err="1" smtClean="0"/>
              <a:t>battery</a:t>
            </a:r>
            <a:r>
              <a:rPr lang="it-CH" sz="1600" dirty="0" smtClean="0"/>
              <a:t> </a:t>
            </a:r>
            <a:r>
              <a:rPr lang="it-CH" sz="1600" dirty="0" err="1" smtClean="0"/>
              <a:t>cost</a:t>
            </a:r>
            <a:r>
              <a:rPr lang="it-CH" sz="1600" dirty="0" smtClean="0"/>
              <a:t> in 2036</a:t>
            </a:r>
          </a:p>
          <a:p>
            <a:pPr lvl="1"/>
            <a:r>
              <a:rPr lang="it-CH" sz="1600" dirty="0" err="1" smtClean="0"/>
              <a:t>Other</a:t>
            </a:r>
            <a:r>
              <a:rPr lang="it-CH" sz="1600" dirty="0" smtClean="0"/>
              <a:t> </a:t>
            </a:r>
            <a:r>
              <a:rPr lang="it-CH" sz="1600" dirty="0" err="1" smtClean="0"/>
              <a:t>costs</a:t>
            </a:r>
            <a:r>
              <a:rPr lang="it-CH" sz="1600" dirty="0" smtClean="0"/>
              <a:t> are </a:t>
            </a:r>
            <a:r>
              <a:rPr lang="it-CH" sz="1600" dirty="0" err="1" smtClean="0"/>
              <a:t>kept</a:t>
            </a:r>
            <a:r>
              <a:rPr lang="it-CH" sz="1600" dirty="0" smtClean="0"/>
              <a:t> </a:t>
            </a:r>
            <a:r>
              <a:rPr lang="it-CH" sz="1600" dirty="0" err="1" smtClean="0"/>
              <a:t>constand</a:t>
            </a:r>
            <a:endParaRPr lang="en-GB" sz="16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D802-ED1E-4CA3-9809-3E99C64C61C7}" type="datetime1">
              <a:rPr lang="it-IT" altLang="en-US" smtClean="0"/>
              <a:pPr/>
              <a:t>02/09/2020</a:t>
            </a:fld>
            <a:endParaRPr lang="it-IT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9B8E-EAA1-438A-A9F0-5D2D60A48EC5}" type="slidenum">
              <a:rPr lang="it-IT" altLang="en-US" smtClean="0"/>
              <a:pPr/>
              <a:t>9</a:t>
            </a:fld>
            <a:endParaRPr lang="it-IT" altLang="en-US"/>
          </a:p>
        </p:txBody>
      </p:sp>
      <p:sp>
        <p:nvSpPr>
          <p:cNvPr id="8" name="Rettangolo 7"/>
          <p:cNvSpPr/>
          <p:nvPr/>
        </p:nvSpPr>
        <p:spPr>
          <a:xfrm>
            <a:off x="179512" y="1426564"/>
            <a:ext cx="9940974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Progress in electric bus technology is expected to be fast, </a:t>
            </a:r>
            <a:r>
              <a:rPr lang="en-GB" sz="180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leading to: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it-CH" sz="1600" dirty="0" smtClean="0">
                <a:latin typeface="+mn-lt"/>
                <a:ea typeface="ＭＳ Ｐゴシック" pitchFamily="-112" charset="-128"/>
              </a:rPr>
              <a:t>a </a:t>
            </a:r>
            <a:r>
              <a:rPr lang="it-CH" sz="1600" dirty="0" err="1" smtClean="0">
                <a:latin typeface="+mn-lt"/>
                <a:ea typeface="ＭＳ Ｐゴシック" pitchFamily="-112" charset="-128"/>
              </a:rPr>
              <a:t>decrease</a:t>
            </a:r>
            <a:r>
              <a:rPr lang="it-CH" sz="1600" dirty="0" smtClean="0">
                <a:latin typeface="+mn-lt"/>
                <a:ea typeface="ＭＳ Ｐゴシック" pitchFamily="-112" charset="-128"/>
              </a:rPr>
              <a:t> in the </a:t>
            </a:r>
            <a:r>
              <a:rPr lang="it-CH" sz="1600" dirty="0" err="1" smtClean="0">
                <a:latin typeface="+mn-lt"/>
                <a:ea typeface="ＭＳ Ｐゴシック" pitchFamily="-112" charset="-128"/>
              </a:rPr>
              <a:t>cost</a:t>
            </a:r>
            <a:r>
              <a:rPr lang="it-CH" sz="1600" dirty="0" smtClean="0">
                <a:latin typeface="+mn-lt"/>
                <a:ea typeface="ＭＳ Ｐゴシック" pitchFamily="-112" charset="-128"/>
              </a:rPr>
              <a:t> </a:t>
            </a:r>
            <a:r>
              <a:rPr lang="it-CH" sz="1600" dirty="0">
                <a:latin typeface="+mn-lt"/>
                <a:ea typeface="ＭＳ Ｐゴシック" pitchFamily="-112" charset="-128"/>
              </a:rPr>
              <a:t>of </a:t>
            </a:r>
            <a:r>
              <a:rPr lang="it-CH" sz="1600" dirty="0" err="1">
                <a:latin typeface="+mn-lt"/>
                <a:ea typeface="ＭＳ Ｐゴシック" pitchFamily="-112" charset="-128"/>
              </a:rPr>
              <a:t>buses</a:t>
            </a:r>
            <a:r>
              <a:rPr lang="it-CH" sz="1600" dirty="0">
                <a:latin typeface="+mn-lt"/>
                <a:ea typeface="ＭＳ Ｐゴシック" pitchFamily="-112" charset="-128"/>
              </a:rPr>
              <a:t> and </a:t>
            </a:r>
            <a:r>
              <a:rPr lang="it-CH" sz="1600" dirty="0" err="1">
                <a:latin typeface="+mn-lt"/>
                <a:ea typeface="ＭＳ Ｐゴシック" pitchFamily="-112" charset="-128"/>
              </a:rPr>
              <a:t>batteries</a:t>
            </a:r>
            <a:endParaRPr lang="it-CH" sz="1600" dirty="0">
              <a:latin typeface="+mn-lt"/>
              <a:ea typeface="ＭＳ Ｐゴシック" pitchFamily="-112" charset="-128"/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it-CH" sz="1600" dirty="0" smtClean="0">
                <a:latin typeface="+mn-lt"/>
                <a:ea typeface="ＭＳ Ｐゴシック" pitchFamily="-112" charset="-128"/>
              </a:rPr>
              <a:t>an </a:t>
            </a:r>
            <a:r>
              <a:rPr lang="it-CH" sz="1600" dirty="0" err="1" smtClean="0">
                <a:latin typeface="+mn-lt"/>
                <a:ea typeface="ＭＳ Ｐゴシック" pitchFamily="-112" charset="-128"/>
              </a:rPr>
              <a:t>increase</a:t>
            </a:r>
            <a:r>
              <a:rPr lang="it-CH" sz="1600" dirty="0" smtClean="0">
                <a:latin typeface="+mn-lt"/>
                <a:ea typeface="ＭＳ Ｐゴシック" pitchFamily="-112" charset="-128"/>
              </a:rPr>
              <a:t> in the </a:t>
            </a:r>
            <a:r>
              <a:rPr lang="it-CH" sz="1600" dirty="0" err="1" smtClean="0">
                <a:latin typeface="+mn-lt"/>
                <a:ea typeface="ＭＳ Ｐゴシック" pitchFamily="-112" charset="-128"/>
              </a:rPr>
              <a:t>distance</a:t>
            </a:r>
            <a:r>
              <a:rPr lang="it-CH" sz="1600" dirty="0" smtClean="0">
                <a:latin typeface="+mn-lt"/>
                <a:ea typeface="ＭＳ Ｐゴシック" pitchFamily="-112" charset="-128"/>
              </a:rPr>
              <a:t> </a:t>
            </a:r>
            <a:r>
              <a:rPr lang="it-CH" sz="1600" dirty="0" err="1" smtClean="0">
                <a:latin typeface="+mn-lt"/>
                <a:ea typeface="ＭＳ Ｐゴシック" pitchFamily="-112" charset="-128"/>
              </a:rPr>
              <a:t>range</a:t>
            </a:r>
            <a:r>
              <a:rPr lang="it-CH" sz="1600" dirty="0" smtClean="0">
                <a:latin typeface="+mn-lt"/>
                <a:ea typeface="ＭＳ Ｐゴシック" pitchFamily="-112" charset="-128"/>
              </a:rPr>
              <a:t> </a:t>
            </a:r>
            <a:r>
              <a:rPr lang="it-CH" sz="1600" dirty="0">
                <a:latin typeface="+mn-lt"/>
                <a:ea typeface="ＭＳ Ｐゴシック" pitchFamily="-112" charset="-128"/>
              </a:rPr>
              <a:t>per </a:t>
            </a:r>
            <a:r>
              <a:rPr lang="it-CH" sz="1600" dirty="0" err="1">
                <a:latin typeface="+mn-lt"/>
                <a:ea typeface="ＭＳ Ｐゴシック" pitchFamily="-112" charset="-128"/>
              </a:rPr>
              <a:t>charge</a:t>
            </a:r>
            <a:endParaRPr lang="it-CH" sz="1600" dirty="0">
              <a:latin typeface="+mn-lt"/>
              <a:ea typeface="ＭＳ Ｐゴシック" pitchFamily="-112" charset="-128"/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it-CH" sz="1600" dirty="0">
                <a:latin typeface="+mn-lt"/>
                <a:ea typeface="ＭＳ Ｐゴシック" pitchFamily="-112" charset="-128"/>
              </a:rPr>
              <a:t>a</a:t>
            </a:r>
            <a:r>
              <a:rPr lang="it-CH" sz="1600" dirty="0" smtClean="0">
                <a:latin typeface="+mn-lt"/>
                <a:ea typeface="ＭＳ Ｐゴシック" pitchFamily="-112" charset="-128"/>
              </a:rPr>
              <a:t>n </a:t>
            </a:r>
            <a:r>
              <a:rPr lang="it-CH" sz="1600" dirty="0" err="1" smtClean="0">
                <a:latin typeface="+mn-lt"/>
                <a:ea typeface="ＭＳ Ｐゴシック" pitchFamily="-112" charset="-128"/>
              </a:rPr>
              <a:t>increase</a:t>
            </a:r>
            <a:r>
              <a:rPr lang="it-CH" sz="1600" dirty="0" smtClean="0">
                <a:latin typeface="+mn-lt"/>
                <a:ea typeface="ＭＳ Ｐゴシック" pitchFamily="-112" charset="-128"/>
              </a:rPr>
              <a:t> in the </a:t>
            </a:r>
            <a:r>
              <a:rPr lang="it-CH" sz="1600" dirty="0" err="1" smtClean="0">
                <a:latin typeface="+mn-lt"/>
                <a:ea typeface="ＭＳ Ｐゴシック" pitchFamily="-112" charset="-128"/>
              </a:rPr>
              <a:t>duration</a:t>
            </a:r>
            <a:r>
              <a:rPr lang="it-CH" sz="1600" dirty="0" smtClean="0">
                <a:latin typeface="+mn-lt"/>
                <a:ea typeface="ＭＳ Ｐゴシック" pitchFamily="-112" charset="-128"/>
              </a:rPr>
              <a:t> </a:t>
            </a:r>
            <a:r>
              <a:rPr lang="it-CH" sz="1600" dirty="0">
                <a:latin typeface="+mn-lt"/>
                <a:ea typeface="ＭＳ Ｐゴシック" pitchFamily="-112" charset="-128"/>
              </a:rPr>
              <a:t>of </a:t>
            </a:r>
            <a:r>
              <a:rPr lang="it-CH" sz="1600" dirty="0" err="1" smtClean="0">
                <a:latin typeface="+mn-lt"/>
                <a:ea typeface="ＭＳ Ｐゴシック" pitchFamily="-112" charset="-128"/>
              </a:rPr>
              <a:t>batteries</a:t>
            </a:r>
            <a:endParaRPr lang="it-CH" sz="1600" dirty="0">
              <a:latin typeface="+mn-lt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684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PSI_DACD_ISAAC_2010">
  <a:themeElements>
    <a:clrScheme name="SUPSI 1">
      <a:dk1>
        <a:srgbClr val="000000"/>
      </a:dk1>
      <a:lt1>
        <a:sysClr val="window" lastClr="FFFFFF"/>
      </a:lt1>
      <a:dk2>
        <a:srgbClr val="141C64"/>
      </a:dk2>
      <a:lt2>
        <a:srgbClr val="FFFFFF"/>
      </a:lt2>
      <a:accent1>
        <a:srgbClr val="141C78"/>
      </a:accent1>
      <a:accent2>
        <a:srgbClr val="2838C8"/>
      </a:accent2>
      <a:accent3>
        <a:srgbClr val="0063C8"/>
      </a:accent3>
      <a:accent4>
        <a:srgbClr val="0096FF"/>
      </a:accent4>
      <a:accent5>
        <a:srgbClr val="46A01E"/>
      </a:accent5>
      <a:accent6>
        <a:srgbClr val="8CD23C"/>
      </a:accent6>
      <a:hlink>
        <a:srgbClr val="000000"/>
      </a:hlink>
      <a:folHlink>
        <a:srgbClr val="646464"/>
      </a:folHlink>
    </a:clrScheme>
    <a:fontScheme name="SUPSI_DS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lIns="0" tIns="0" rIns="0" bIns="0">
        <a:prstTxWarp prst="textNoShape">
          <a:avLst/>
        </a:prstTxWarp>
      </a:bodyPr>
      <a:lstStyle>
        <a:defPPr eaLnBrk="0" hangingPunct="0">
          <a:spcBef>
            <a:spcPct val="20000"/>
          </a:spcBef>
          <a:defRPr sz="1400" kern="0" dirty="0" smtClean="0">
            <a:latin typeface="+mn-lt"/>
            <a:ea typeface="ＭＳ Ｐゴシック" pitchFamily="-112" charset="-128"/>
            <a:cs typeface="ＭＳ Ｐゴシック" pitchFamily="-112" charset="-128"/>
          </a:defRPr>
        </a:defPPr>
      </a:lstStyle>
    </a:txDef>
  </a:objectDefaults>
  <a:extraClrSchemeLst>
    <a:extraClrScheme>
      <a:clrScheme name="SUPSI_DSA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SI_DSA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SI_DSA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SI_DSA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SI_DSA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SI_DSA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SI_DSA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SI_DSA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SI_DSA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SI_DSA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SI_DSA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SI_DSA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 PowerPoint Istituto sostenibilità applicata all'ambiente costruito</Template>
  <TotalTime>12</TotalTime>
  <Words>1435</Words>
  <Application>Microsoft Office PowerPoint</Application>
  <PresentationFormat>Presentazione su schermo (4:3)</PresentationFormat>
  <Paragraphs>181</Paragraphs>
  <Slides>13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Times</vt:lpstr>
      <vt:lpstr>Times New Roman</vt:lpstr>
      <vt:lpstr>Wingdings</vt:lpstr>
      <vt:lpstr>SUPSI_DACD_ISAAC_2010</vt:lpstr>
      <vt:lpstr>Critical barriers precluding the electrification of road public transport: Locarno case study</vt:lpstr>
      <vt:lpstr>Electric bus powertrains have recently gained momentum</vt:lpstr>
      <vt:lpstr>Electric bus types</vt:lpstr>
      <vt:lpstr>Case study</vt:lpstr>
      <vt:lpstr>Methodology</vt:lpstr>
      <vt:lpstr>Cost simulator - Methodology</vt:lpstr>
      <vt:lpstr>Results – Feasibility analysis</vt:lpstr>
      <vt:lpstr>Discussion – Cost analysis – Time horizon 2021</vt:lpstr>
      <vt:lpstr>Discussion – Time horizon 2030</vt:lpstr>
      <vt:lpstr>Conclusion of the case study</vt:lpstr>
      <vt:lpstr>Policy recommendations for the electrification of road public transport </vt:lpstr>
      <vt:lpstr>Policy recommendations for the electrification of road public transport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barriers precluding the electrification of road public transport in Southern Switzerland</dc:title>
  <dc:creator>Ramalho Veiga Simao José Pedro</dc:creator>
  <cp:lastModifiedBy>Ramalho Veiga Simao José Pedro</cp:lastModifiedBy>
  <cp:revision>77</cp:revision>
  <dcterms:created xsi:type="dcterms:W3CDTF">2020-08-28T14:17:45Z</dcterms:created>
  <dcterms:modified xsi:type="dcterms:W3CDTF">2020-09-02T13:59:39Z</dcterms:modified>
</cp:coreProperties>
</file>