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306" r:id="rId2"/>
    <p:sldId id="303" r:id="rId3"/>
    <p:sldId id="305" r:id="rId4"/>
    <p:sldId id="300" r:id="rId5"/>
    <p:sldId id="297" r:id="rId6"/>
    <p:sldId id="298" r:id="rId7"/>
    <p:sldId id="299" r:id="rId8"/>
    <p:sldId id="309" r:id="rId9"/>
    <p:sldId id="291" r:id="rId10"/>
    <p:sldId id="311" r:id="rId11"/>
    <p:sldId id="310" r:id="rId12"/>
    <p:sldId id="294" r:id="rId13"/>
    <p:sldId id="308" r:id="rId14"/>
  </p:sldIdLst>
  <p:sldSz cx="9906000" cy="6858000" type="A4"/>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66"/>
    <p:restoredTop sz="50000"/>
  </p:normalViewPr>
  <p:slideViewPr>
    <p:cSldViewPr snapToGrid="0" snapToObjects="1">
      <p:cViewPr>
        <p:scale>
          <a:sx n="65" d="100"/>
          <a:sy n="65" d="100"/>
        </p:scale>
        <p:origin x="161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77D55-5C20-D147-9B8E-DE60A6411DCD}" type="datetimeFigureOut">
              <a:rPr lang="it-IT" smtClean="0"/>
              <a:t>16/07/20</a:t>
            </a:fld>
            <a:endParaRPr lang="it-IT"/>
          </a:p>
        </p:txBody>
      </p:sp>
      <p:sp>
        <p:nvSpPr>
          <p:cNvPr id="4" name="Segnaposto immagine diapositiva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0E2AE-A7B2-0A4E-9F45-A6FA76983032}" type="slidenum">
              <a:rPr lang="it-IT" smtClean="0"/>
              <a:t>‹n.›</a:t>
            </a:fld>
            <a:endParaRPr lang="it-IT"/>
          </a:p>
        </p:txBody>
      </p:sp>
    </p:spTree>
    <p:extLst>
      <p:ext uri="{BB962C8B-B14F-4D97-AF65-F5344CB8AC3E}">
        <p14:creationId xmlns:p14="http://schemas.microsoft.com/office/powerpoint/2010/main" val="411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30E2AE-A7B2-0A4E-9F45-A6FA76983032}" type="slidenum">
              <a:rPr lang="it-IT" smtClean="0"/>
              <a:t>4</a:t>
            </a:fld>
            <a:endParaRPr lang="it-IT"/>
          </a:p>
        </p:txBody>
      </p:sp>
    </p:spTree>
    <p:extLst>
      <p:ext uri="{BB962C8B-B14F-4D97-AF65-F5344CB8AC3E}">
        <p14:creationId xmlns:p14="http://schemas.microsoft.com/office/powerpoint/2010/main" val="1593218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30E2AE-A7B2-0A4E-9F45-A6FA76983032}" type="slidenum">
              <a:rPr lang="it-IT" smtClean="0"/>
              <a:t>6</a:t>
            </a:fld>
            <a:endParaRPr lang="it-IT"/>
          </a:p>
        </p:txBody>
      </p:sp>
    </p:spTree>
    <p:extLst>
      <p:ext uri="{BB962C8B-B14F-4D97-AF65-F5344CB8AC3E}">
        <p14:creationId xmlns:p14="http://schemas.microsoft.com/office/powerpoint/2010/main" val="124467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30E2AE-A7B2-0A4E-9F45-A6FA76983032}" type="slidenum">
              <a:rPr lang="it-IT" smtClean="0"/>
              <a:t>8</a:t>
            </a:fld>
            <a:endParaRPr lang="it-IT"/>
          </a:p>
        </p:txBody>
      </p:sp>
    </p:spTree>
    <p:extLst>
      <p:ext uri="{BB962C8B-B14F-4D97-AF65-F5344CB8AC3E}">
        <p14:creationId xmlns:p14="http://schemas.microsoft.com/office/powerpoint/2010/main" val="11540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7330E2AE-A7B2-0A4E-9F45-A6FA76983032}" type="slidenum">
              <a:rPr lang="it-IT" smtClean="0"/>
              <a:t>9</a:t>
            </a:fld>
            <a:endParaRPr lang="it-IT"/>
          </a:p>
        </p:txBody>
      </p:sp>
    </p:spTree>
    <p:extLst>
      <p:ext uri="{BB962C8B-B14F-4D97-AF65-F5344CB8AC3E}">
        <p14:creationId xmlns:p14="http://schemas.microsoft.com/office/powerpoint/2010/main" val="1678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30E2AE-A7B2-0A4E-9F45-A6FA76983032}" type="slidenum">
              <a:rPr lang="it-IT" smtClean="0"/>
              <a:t>10</a:t>
            </a:fld>
            <a:endParaRPr lang="it-IT"/>
          </a:p>
        </p:txBody>
      </p:sp>
    </p:spTree>
    <p:extLst>
      <p:ext uri="{BB962C8B-B14F-4D97-AF65-F5344CB8AC3E}">
        <p14:creationId xmlns:p14="http://schemas.microsoft.com/office/powerpoint/2010/main" val="36184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30E2AE-A7B2-0A4E-9F45-A6FA76983032}" type="slidenum">
              <a:rPr lang="it-IT" smtClean="0"/>
              <a:t>11</a:t>
            </a:fld>
            <a:endParaRPr lang="it-IT"/>
          </a:p>
        </p:txBody>
      </p:sp>
    </p:spTree>
    <p:extLst>
      <p:ext uri="{BB962C8B-B14F-4D97-AF65-F5344CB8AC3E}">
        <p14:creationId xmlns:p14="http://schemas.microsoft.com/office/powerpoint/2010/main" val="52231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CFEC85E-F9F4-1840-AB5D-5110596C891E}" type="datetimeFigureOut">
              <a:rPr lang="it-IT" smtClean="0"/>
              <a:t>16/07/20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148366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CFEC85E-F9F4-1840-AB5D-5110596C891E}" type="datetimeFigureOut">
              <a:rPr lang="it-IT" smtClean="0"/>
              <a:t>16/07/20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301896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CFEC85E-F9F4-1840-AB5D-5110596C891E}" type="datetimeFigureOut">
              <a:rPr lang="it-IT" smtClean="0"/>
              <a:t>16/07/20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147778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CFEC85E-F9F4-1840-AB5D-5110596C891E}" type="datetimeFigureOut">
              <a:rPr lang="it-IT" smtClean="0"/>
              <a:t>16/07/20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3406716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CFEC85E-F9F4-1840-AB5D-5110596C891E}" type="datetimeFigureOut">
              <a:rPr lang="it-IT" smtClean="0"/>
              <a:t>16/07/20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3914521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0CFEC85E-F9F4-1840-AB5D-5110596C891E}" type="datetimeFigureOut">
              <a:rPr lang="it-IT" smtClean="0"/>
              <a:t>16/07/20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222400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82329" y="2505075"/>
            <a:ext cx="4190702"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5014913" y="2505075"/>
            <a:ext cx="4211340"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0CFEC85E-F9F4-1840-AB5D-5110596C891E}" type="datetimeFigureOut">
              <a:rPr lang="it-IT" smtClean="0"/>
              <a:t>16/07/20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322568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CFEC85E-F9F4-1840-AB5D-5110596C891E}" type="datetimeFigureOut">
              <a:rPr lang="it-IT" smtClean="0"/>
              <a:t>16/07/20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3579629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EC85E-F9F4-1840-AB5D-5110596C891E}" type="datetimeFigureOut">
              <a:rPr lang="it-IT" smtClean="0"/>
              <a:t>16/07/20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163439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0CFEC85E-F9F4-1840-AB5D-5110596C891E}" type="datetimeFigureOut">
              <a:rPr lang="it-IT" smtClean="0"/>
              <a:t>16/07/20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196455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0CFEC85E-F9F4-1840-AB5D-5110596C891E}" type="datetimeFigureOut">
              <a:rPr lang="it-IT" smtClean="0"/>
              <a:t>16/07/20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76E6DEB-C5E0-3B4C-BEB7-9DAA36AC6025}" type="slidenum">
              <a:rPr lang="it-IT" smtClean="0"/>
              <a:t>‹n.›</a:t>
            </a:fld>
            <a:endParaRPr lang="it-IT"/>
          </a:p>
        </p:txBody>
      </p:sp>
    </p:spTree>
    <p:extLst>
      <p:ext uri="{BB962C8B-B14F-4D97-AF65-F5344CB8AC3E}">
        <p14:creationId xmlns:p14="http://schemas.microsoft.com/office/powerpoint/2010/main" val="23950631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EC85E-F9F4-1840-AB5D-5110596C891E}" type="datetimeFigureOut">
              <a:rPr lang="it-IT" smtClean="0"/>
              <a:t>16/07/20</a:t>
            </a:fld>
            <a:endParaRPr lang="it-IT"/>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E6DEB-C5E0-3B4C-BEB7-9DAA36AC6025}" type="slidenum">
              <a:rPr lang="it-IT" smtClean="0"/>
              <a:t>‹n.›</a:t>
            </a:fld>
            <a:endParaRPr lang="it-IT"/>
          </a:p>
        </p:txBody>
      </p:sp>
    </p:spTree>
    <p:extLst>
      <p:ext uri="{BB962C8B-B14F-4D97-AF65-F5344CB8AC3E}">
        <p14:creationId xmlns:p14="http://schemas.microsoft.com/office/powerpoint/2010/main" val="1481729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 xmlns:a16="http://schemas.microsoft.com/office/drawing/2014/main" id="{4799AB4A-7217-874E-9622-56C3F42D3238}"/>
              </a:ext>
            </a:extLst>
          </p:cNvPr>
          <p:cNvSpPr/>
          <p:nvPr/>
        </p:nvSpPr>
        <p:spPr>
          <a:xfrm>
            <a:off x="676725" y="494858"/>
            <a:ext cx="8467273" cy="1446550"/>
          </a:xfrm>
          <a:prstGeom prst="rect">
            <a:avLst/>
          </a:prstGeom>
        </p:spPr>
        <p:txBody>
          <a:bodyPr wrap="square">
            <a:spAutoFit/>
          </a:bodyPr>
          <a:lstStyle/>
          <a:p>
            <a:pPr>
              <a:spcAft>
                <a:spcPts val="0"/>
              </a:spcAft>
            </a:pPr>
            <a:r>
              <a:rPr lang="en-GB" sz="3600" b="1" dirty="0">
                <a:latin typeface="Helvetica" pitchFamily="2" charset="0"/>
                <a:ea typeface="Calibri" panose="020F0502020204030204" pitchFamily="34" charset="0"/>
              </a:rPr>
              <a:t>Close your eyes and open your mind. </a:t>
            </a:r>
          </a:p>
          <a:p>
            <a:pPr>
              <a:spcAft>
                <a:spcPts val="0"/>
              </a:spcAft>
            </a:pPr>
            <a:r>
              <a:rPr lang="en-GB" sz="2600" dirty="0">
                <a:latin typeface="Helvetica" pitchFamily="2" charset="0"/>
                <a:ea typeface="Calibri" panose="020F0502020204030204" pitchFamily="34" charset="0"/>
              </a:rPr>
              <a:t>A practice-based experiment of cultural mediation for visually impaired people.</a:t>
            </a:r>
            <a:endParaRPr lang="it-IT" sz="2600" dirty="0">
              <a:effectLst/>
              <a:latin typeface="Helvetica" pitchFamily="2" charset="0"/>
              <a:ea typeface="Calibri" panose="020F0502020204030204" pitchFamily="34" charset="0"/>
            </a:endParaRPr>
          </a:p>
        </p:txBody>
      </p:sp>
      <p:sp>
        <p:nvSpPr>
          <p:cNvPr id="7" name="Rettangolo 6">
            <a:extLst>
              <a:ext uri="{FF2B5EF4-FFF2-40B4-BE49-F238E27FC236}">
                <a16:creationId xmlns="" xmlns:a16="http://schemas.microsoft.com/office/drawing/2014/main" id="{4799AB4A-7217-874E-9622-56C3F42D3238}"/>
              </a:ext>
            </a:extLst>
          </p:cNvPr>
          <p:cNvSpPr/>
          <p:nvPr/>
        </p:nvSpPr>
        <p:spPr>
          <a:xfrm>
            <a:off x="676725" y="5850871"/>
            <a:ext cx="8924475" cy="707886"/>
          </a:xfrm>
          <a:prstGeom prst="rect">
            <a:avLst/>
          </a:prstGeom>
        </p:spPr>
        <p:txBody>
          <a:bodyPr wrap="square">
            <a:spAutoFit/>
          </a:bodyPr>
          <a:lstStyle/>
          <a:p>
            <a:pPr>
              <a:spcAft>
                <a:spcPts val="0"/>
              </a:spcAft>
            </a:pPr>
            <a:r>
              <a:rPr lang="en-GB" sz="2000" dirty="0" smtClean="0">
                <a:latin typeface="Helvetica Neue" charset="0"/>
                <a:ea typeface="Helvetica Neue" charset="0"/>
                <a:cs typeface="Helvetica Neue" charset="0"/>
              </a:rPr>
              <a:t>Jean-Pierre </a:t>
            </a:r>
            <a:r>
              <a:rPr lang="en-GB" sz="2000" dirty="0" err="1" smtClean="0">
                <a:latin typeface="Helvetica Neue" charset="0"/>
                <a:ea typeface="Helvetica Neue" charset="0"/>
                <a:cs typeface="Helvetica Neue" charset="0"/>
              </a:rPr>
              <a:t>Canderolo</a:t>
            </a:r>
            <a:r>
              <a:rPr lang="en-GB" sz="2000" dirty="0" smtClean="0">
                <a:latin typeface="Helvetica Neue" charset="0"/>
                <a:ea typeface="Helvetica Neue" charset="0"/>
                <a:cs typeface="Helvetica Neue" charset="0"/>
              </a:rPr>
              <a:t>, Luca </a:t>
            </a:r>
            <a:r>
              <a:rPr lang="en-GB" sz="2000" dirty="0" err="1" smtClean="0">
                <a:latin typeface="Helvetica Neue" charset="0"/>
                <a:ea typeface="Helvetica Neue" charset="0"/>
                <a:cs typeface="Helvetica Neue" charset="0"/>
              </a:rPr>
              <a:t>Morici</a:t>
            </a:r>
            <a:r>
              <a:rPr lang="en-GB" sz="2000" dirty="0" smtClean="0">
                <a:latin typeface="Helvetica Neue" charset="0"/>
                <a:ea typeface="Helvetica Neue" charset="0"/>
                <a:cs typeface="Helvetica Neue" charset="0"/>
              </a:rPr>
              <a:t>, Valeria </a:t>
            </a:r>
            <a:r>
              <a:rPr lang="en-GB" sz="2000" dirty="0" err="1" smtClean="0">
                <a:latin typeface="Helvetica Neue" charset="0"/>
                <a:ea typeface="Helvetica Neue" charset="0"/>
                <a:cs typeface="Helvetica Neue" charset="0"/>
              </a:rPr>
              <a:t>Donnarumma</a:t>
            </a:r>
            <a:r>
              <a:rPr lang="en-GB" sz="2000" dirty="0" smtClean="0">
                <a:latin typeface="Helvetica Neue" charset="0"/>
                <a:ea typeface="Helvetica Neue" charset="0"/>
                <a:cs typeface="Helvetica Neue" charset="0"/>
              </a:rPr>
              <a:t>, Marta Pucciarelli</a:t>
            </a:r>
          </a:p>
          <a:p>
            <a:r>
              <a:rPr lang="it-IT" sz="2000" dirty="0" err="1" smtClean="0">
                <a:latin typeface="Helvetica Neue" charset="0"/>
                <a:ea typeface="Helvetica Neue" charset="0"/>
                <a:cs typeface="Helvetica Neue" charset="0"/>
              </a:rPr>
              <a:t>University</a:t>
            </a:r>
            <a:r>
              <a:rPr lang="it-IT" sz="2000" dirty="0" smtClean="0">
                <a:latin typeface="Helvetica Neue" charset="0"/>
                <a:ea typeface="Helvetica Neue" charset="0"/>
                <a:cs typeface="Helvetica Neue" charset="0"/>
              </a:rPr>
              <a:t> </a:t>
            </a:r>
            <a:r>
              <a:rPr lang="it-IT" sz="2000" dirty="0">
                <a:latin typeface="Helvetica Neue" charset="0"/>
                <a:ea typeface="Helvetica Neue" charset="0"/>
                <a:cs typeface="Helvetica Neue" charset="0"/>
              </a:rPr>
              <a:t>of </a:t>
            </a:r>
            <a:r>
              <a:rPr lang="it-IT" sz="2000" dirty="0" err="1">
                <a:latin typeface="Helvetica Neue" charset="0"/>
                <a:ea typeface="Helvetica Neue" charset="0"/>
                <a:cs typeface="Helvetica Neue" charset="0"/>
              </a:rPr>
              <a:t>Applied</a:t>
            </a:r>
            <a:r>
              <a:rPr lang="it-IT" sz="2000" dirty="0">
                <a:latin typeface="Helvetica Neue" charset="0"/>
                <a:ea typeface="Helvetica Neue" charset="0"/>
                <a:cs typeface="Helvetica Neue" charset="0"/>
              </a:rPr>
              <a:t> </a:t>
            </a:r>
            <a:r>
              <a:rPr lang="it-IT" sz="2000" dirty="0" err="1">
                <a:latin typeface="Helvetica Neue" charset="0"/>
                <a:ea typeface="Helvetica Neue" charset="0"/>
                <a:cs typeface="Helvetica Neue" charset="0"/>
              </a:rPr>
              <a:t>Sciences</a:t>
            </a:r>
            <a:r>
              <a:rPr lang="it-IT" sz="2000" dirty="0">
                <a:latin typeface="Helvetica Neue" charset="0"/>
                <a:ea typeface="Helvetica Neue" charset="0"/>
                <a:cs typeface="Helvetica Neue" charset="0"/>
              </a:rPr>
              <a:t> and </a:t>
            </a:r>
            <a:r>
              <a:rPr lang="it-IT" sz="2000" dirty="0" err="1">
                <a:latin typeface="Helvetica Neue" charset="0"/>
                <a:ea typeface="Helvetica Neue" charset="0"/>
                <a:cs typeface="Helvetica Neue" charset="0"/>
              </a:rPr>
              <a:t>Arts</a:t>
            </a:r>
            <a:r>
              <a:rPr lang="it-IT" sz="2000" dirty="0">
                <a:latin typeface="Helvetica Neue" charset="0"/>
                <a:ea typeface="Helvetica Neue" charset="0"/>
                <a:cs typeface="Helvetica Neue" charset="0"/>
              </a:rPr>
              <a:t> of Southern </a:t>
            </a:r>
            <a:r>
              <a:rPr lang="it-IT" sz="2000" dirty="0" err="1" smtClean="0">
                <a:latin typeface="Helvetica Neue" charset="0"/>
                <a:ea typeface="Helvetica Neue" charset="0"/>
                <a:cs typeface="Helvetica Neue" charset="0"/>
              </a:rPr>
              <a:t>Switzerland</a:t>
            </a:r>
            <a:r>
              <a:rPr lang="it-IT" sz="2000" dirty="0" smtClean="0">
                <a:latin typeface="Helvetica Neue" charset="0"/>
                <a:ea typeface="Helvetica Neue" charset="0"/>
                <a:cs typeface="Helvetica Neue" charset="0"/>
              </a:rPr>
              <a:t> (SUPSI)</a:t>
            </a:r>
            <a:endParaRPr lang="it-IT" sz="2000" dirty="0">
              <a:latin typeface="Helvetica Neue" charset="0"/>
              <a:ea typeface="Helvetica Neue" charset="0"/>
              <a:cs typeface="Helvetica Neue" charset="0"/>
            </a:endParaRP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6957" b="46087"/>
          <a:stretch/>
        </p:blipFill>
        <p:spPr>
          <a:xfrm>
            <a:off x="115614" y="2286000"/>
            <a:ext cx="9589494" cy="3220279"/>
          </a:xfrm>
          <a:prstGeom prst="rect">
            <a:avLst/>
          </a:prstGeom>
        </p:spPr>
      </p:pic>
    </p:spTree>
    <p:extLst>
      <p:ext uri="{BB962C8B-B14F-4D97-AF65-F5344CB8AC3E}">
        <p14:creationId xmlns:p14="http://schemas.microsoft.com/office/powerpoint/2010/main" val="1715336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378226" y="4688175"/>
            <a:ext cx="8408505" cy="1754326"/>
          </a:xfrm>
          <a:prstGeom prst="rect">
            <a:avLst/>
          </a:prstGeom>
          <a:noFill/>
        </p:spPr>
        <p:txBody>
          <a:bodyPr wrap="square" rtlCol="0">
            <a:spAutoFit/>
          </a:bodyPr>
          <a:lstStyle/>
          <a:p>
            <a:pPr>
              <a:lnSpc>
                <a:spcPct val="150000"/>
              </a:lnSpc>
            </a:pPr>
            <a:r>
              <a:rPr lang="en-US" dirty="0">
                <a:latin typeface="Helvetica" pitchFamily="2" charset="0"/>
                <a:ea typeface="Calibri" panose="020F0502020204030204" pitchFamily="34" charset="0"/>
              </a:rPr>
              <a:t>Make a selection of works, deepen their analysis, and articulating a narrative using a proper language and structured information allow to make the descriptive work more sustainable and to facilitate the creation of mental images</a:t>
            </a:r>
            <a:r>
              <a:rPr lang="en-US" dirty="0" smtClean="0">
                <a:latin typeface="Helvetica" pitchFamily="2" charset="0"/>
                <a:ea typeface="Calibri" panose="020F0502020204030204" pitchFamily="34" charset="0"/>
              </a:rPr>
              <a:t>.</a:t>
            </a:r>
            <a:endParaRPr lang="en-GB" dirty="0">
              <a:latin typeface="Helvetica" pitchFamily="2" charset="0"/>
              <a:ea typeface="Calibri" panose="020F0502020204030204" pitchFamily="34" charset="0"/>
            </a:endParaRPr>
          </a:p>
          <a:p>
            <a:pPr>
              <a:lnSpc>
                <a:spcPct val="150000"/>
              </a:lnSpc>
            </a:pPr>
            <a:endParaRPr lang="it-IT"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8718"/>
            <a:ext cx="9906000" cy="4432414"/>
          </a:xfrm>
          <a:prstGeom prst="rect">
            <a:avLst/>
          </a:prstGeom>
        </p:spPr>
      </p:pic>
      <p:sp>
        <p:nvSpPr>
          <p:cNvPr id="4" name="CasellaDiTesto 3">
            <a:extLst>
              <a:ext uri="{FF2B5EF4-FFF2-40B4-BE49-F238E27FC236}">
                <a16:creationId xmlns="" xmlns:a16="http://schemas.microsoft.com/office/drawing/2014/main" id="{F72ACC13-7327-B74E-9429-C504F3C273CF}"/>
              </a:ext>
            </a:extLst>
          </p:cNvPr>
          <p:cNvSpPr txBox="1"/>
          <p:nvPr/>
        </p:nvSpPr>
        <p:spPr>
          <a:xfrm>
            <a:off x="18871" y="170688"/>
            <a:ext cx="1200329" cy="6291633"/>
          </a:xfrm>
          <a:prstGeom prst="rect">
            <a:avLst/>
          </a:prstGeom>
          <a:noFill/>
        </p:spPr>
        <p:txBody>
          <a:bodyPr vert="vert270" wrap="square" rtlCol="0">
            <a:spAutoFit/>
          </a:bodyPr>
          <a:lstStyle/>
          <a:p>
            <a:r>
              <a:rPr lang="it-IT" sz="6600" dirty="0" err="1" smtClean="0">
                <a:latin typeface="Helvetica" pitchFamily="2" charset="0"/>
              </a:rPr>
              <a:t>Conclusions</a:t>
            </a:r>
            <a:endParaRPr lang="it-IT" sz="6600" dirty="0">
              <a:latin typeface="Helvetica" pitchFamily="2" charset="0"/>
            </a:endParaRPr>
          </a:p>
        </p:txBody>
      </p:sp>
      <p:sp>
        <p:nvSpPr>
          <p:cNvPr id="12" name="CasellaDiTesto 11"/>
          <p:cNvSpPr txBox="1"/>
          <p:nvPr/>
        </p:nvSpPr>
        <p:spPr>
          <a:xfrm>
            <a:off x="4870174" y="2576612"/>
            <a:ext cx="4916557" cy="2169825"/>
          </a:xfrm>
          <a:prstGeom prst="rect">
            <a:avLst/>
          </a:prstGeom>
          <a:noFill/>
        </p:spPr>
        <p:txBody>
          <a:bodyPr wrap="square" rtlCol="0">
            <a:spAutoFit/>
          </a:bodyPr>
          <a:lstStyle/>
          <a:p>
            <a:pPr>
              <a:lnSpc>
                <a:spcPct val="150000"/>
              </a:lnSpc>
            </a:pPr>
            <a:r>
              <a:rPr lang="en-GB" dirty="0">
                <a:latin typeface="Helvetica" pitchFamily="2" charset="0"/>
                <a:ea typeface="Calibri" panose="020F0502020204030204" pitchFamily="34" charset="0"/>
              </a:rPr>
              <a:t>Narrative writing </a:t>
            </a:r>
            <a:r>
              <a:rPr lang="en-GB" dirty="0" smtClean="0">
                <a:latin typeface="Helvetica" pitchFamily="2" charset="0"/>
                <a:ea typeface="Calibri" panose="020F0502020204030204" pitchFamily="34" charset="0"/>
              </a:rPr>
              <a:t>and story telling appeared </a:t>
            </a:r>
            <a:r>
              <a:rPr lang="en-GB" dirty="0">
                <a:latin typeface="Helvetica" pitchFamily="2" charset="0"/>
                <a:ea typeface="Calibri" panose="020F0502020204030204" pitchFamily="34" charset="0"/>
              </a:rPr>
              <a:t>to be an excellent </a:t>
            </a:r>
            <a:r>
              <a:rPr lang="en-GB" dirty="0" smtClean="0">
                <a:latin typeface="Helvetica" pitchFamily="2" charset="0"/>
                <a:ea typeface="Calibri" panose="020F0502020204030204" pitchFamily="34" charset="0"/>
              </a:rPr>
              <a:t>means </a:t>
            </a:r>
            <a:r>
              <a:rPr lang="en-GB" dirty="0">
                <a:latin typeface="Helvetica" pitchFamily="2" charset="0"/>
                <a:ea typeface="Calibri" panose="020F0502020204030204" pitchFamily="34" charset="0"/>
              </a:rPr>
              <a:t>to make mental contact with the work, even if </a:t>
            </a:r>
            <a:r>
              <a:rPr lang="en-GB" dirty="0" smtClean="0">
                <a:latin typeface="Helvetica" pitchFamily="2" charset="0"/>
                <a:ea typeface="Calibri" panose="020F0502020204030204" pitchFamily="34" charset="0"/>
              </a:rPr>
              <a:t>they </a:t>
            </a:r>
            <a:r>
              <a:rPr lang="en-GB" dirty="0">
                <a:latin typeface="Helvetica" pitchFamily="2" charset="0"/>
                <a:ea typeface="Calibri" panose="020F0502020204030204" pitchFamily="34" charset="0"/>
              </a:rPr>
              <a:t>requires particular attention and skill.</a:t>
            </a:r>
            <a:endParaRPr lang="en-US" b="1" dirty="0">
              <a:latin typeface="Helvetica" pitchFamily="2" charset="0"/>
              <a:ea typeface="Calibri" panose="020F0502020204030204" pitchFamily="34" charset="0"/>
            </a:endParaRPr>
          </a:p>
          <a:p>
            <a:pPr>
              <a:lnSpc>
                <a:spcPct val="150000"/>
              </a:lnSpc>
            </a:pPr>
            <a:endParaRPr lang="it-IT" dirty="0"/>
          </a:p>
        </p:txBody>
      </p:sp>
    </p:spTree>
    <p:extLst>
      <p:ext uri="{BB962C8B-B14F-4D97-AF65-F5344CB8AC3E}">
        <p14:creationId xmlns:p14="http://schemas.microsoft.com/office/powerpoint/2010/main" val="801031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378226" y="4093696"/>
            <a:ext cx="8408505" cy="2585323"/>
          </a:xfrm>
          <a:prstGeom prst="rect">
            <a:avLst/>
          </a:prstGeom>
          <a:noFill/>
        </p:spPr>
        <p:txBody>
          <a:bodyPr wrap="square" rtlCol="0">
            <a:spAutoFit/>
          </a:bodyPr>
          <a:lstStyle/>
          <a:p>
            <a:pPr>
              <a:lnSpc>
                <a:spcPct val="150000"/>
              </a:lnSpc>
            </a:pPr>
            <a:endParaRPr lang="en-GB" dirty="0">
              <a:latin typeface="Helvetica" pitchFamily="2" charset="0"/>
              <a:ea typeface="Calibri" panose="020F0502020204030204" pitchFamily="34" charset="0"/>
            </a:endParaRPr>
          </a:p>
          <a:p>
            <a:pPr marL="285750" indent="-285750">
              <a:lnSpc>
                <a:spcPct val="150000"/>
              </a:lnSpc>
              <a:buFont typeface="Arial" charset="0"/>
              <a:buChar char="•"/>
            </a:pPr>
            <a:r>
              <a:rPr lang="en-GB" dirty="0" smtClean="0">
                <a:latin typeface="Helvetica" pitchFamily="2" charset="0"/>
                <a:ea typeface="Calibri" panose="020F0502020204030204" pitchFamily="34" charset="0"/>
              </a:rPr>
              <a:t>The participatory approach of the workshop played a main role in the positive results obtained from participants </a:t>
            </a:r>
            <a:r>
              <a:rPr lang="en-GB" dirty="0">
                <a:latin typeface="Helvetica" pitchFamily="2" charset="0"/>
                <a:ea typeface="Calibri" panose="020F0502020204030204" pitchFamily="34" charset="0"/>
              </a:rPr>
              <a:t>of the </a:t>
            </a:r>
            <a:r>
              <a:rPr lang="en-GB" dirty="0" smtClean="0">
                <a:latin typeface="Helvetica" pitchFamily="2" charset="0"/>
                <a:ea typeface="Calibri" panose="020F0502020204030204" pitchFamily="34" charset="0"/>
              </a:rPr>
              <a:t>workshop as well as the learning process of students from blind and visually impaired people.</a:t>
            </a:r>
            <a:endParaRPr lang="en-GB" dirty="0">
              <a:latin typeface="Helvetica" pitchFamily="2" charset="0"/>
              <a:ea typeface="Calibri" panose="020F0502020204030204" pitchFamily="34" charset="0"/>
            </a:endParaRPr>
          </a:p>
          <a:p>
            <a:pPr marL="285750" indent="-285750">
              <a:lnSpc>
                <a:spcPct val="150000"/>
              </a:lnSpc>
              <a:buFont typeface="Arial" charset="0"/>
              <a:buChar char="•"/>
            </a:pPr>
            <a:r>
              <a:rPr lang="en-GB" dirty="0" smtClean="0">
                <a:latin typeface="Helvetica" pitchFamily="2" charset="0"/>
                <a:ea typeface="Calibri" panose="020F0502020204030204" pitchFamily="34" charset="0"/>
              </a:rPr>
              <a:t>Importance of co-production </a:t>
            </a:r>
            <a:r>
              <a:rPr lang="en-GB" dirty="0">
                <a:latin typeface="Helvetica" pitchFamily="2" charset="0"/>
                <a:ea typeface="Calibri" panose="020F0502020204030204" pitchFamily="34" charset="0"/>
              </a:rPr>
              <a:t>process </a:t>
            </a:r>
            <a:r>
              <a:rPr lang="en-GB" dirty="0" smtClean="0">
                <a:latin typeface="Helvetica" pitchFamily="2" charset="0"/>
                <a:ea typeface="Calibri" panose="020F0502020204030204" pitchFamily="34" charset="0"/>
              </a:rPr>
              <a:t>in artworks storytelling and narrative writing</a:t>
            </a:r>
            <a:endParaRPr lang="en-GB" dirty="0">
              <a:latin typeface="Helvetica" pitchFamily="2" charset="0"/>
              <a:ea typeface="Calibri" panose="020F0502020204030204" pitchFamily="34" charset="0"/>
            </a:endParaRPr>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8718"/>
            <a:ext cx="9906000" cy="4432414"/>
          </a:xfrm>
          <a:prstGeom prst="rect">
            <a:avLst/>
          </a:prstGeom>
        </p:spPr>
      </p:pic>
      <p:sp>
        <p:nvSpPr>
          <p:cNvPr id="4" name="CasellaDiTesto 3">
            <a:extLst>
              <a:ext uri="{FF2B5EF4-FFF2-40B4-BE49-F238E27FC236}">
                <a16:creationId xmlns="" xmlns:a16="http://schemas.microsoft.com/office/drawing/2014/main" id="{F72ACC13-7327-B74E-9429-C504F3C273CF}"/>
              </a:ext>
            </a:extLst>
          </p:cNvPr>
          <p:cNvSpPr txBox="1"/>
          <p:nvPr/>
        </p:nvSpPr>
        <p:spPr>
          <a:xfrm>
            <a:off x="18871" y="170688"/>
            <a:ext cx="1200329" cy="6291633"/>
          </a:xfrm>
          <a:prstGeom prst="rect">
            <a:avLst/>
          </a:prstGeom>
          <a:noFill/>
        </p:spPr>
        <p:txBody>
          <a:bodyPr vert="vert270" wrap="square" rtlCol="0">
            <a:spAutoFit/>
          </a:bodyPr>
          <a:lstStyle/>
          <a:p>
            <a:r>
              <a:rPr lang="it-IT" sz="6600" dirty="0" err="1" smtClean="0">
                <a:latin typeface="Helvetica" pitchFamily="2" charset="0"/>
              </a:rPr>
              <a:t>Conclusions</a:t>
            </a:r>
            <a:endParaRPr lang="it-IT" sz="6600" dirty="0">
              <a:latin typeface="Helvetica" pitchFamily="2" charset="0"/>
            </a:endParaRPr>
          </a:p>
        </p:txBody>
      </p:sp>
    </p:spTree>
    <p:extLst>
      <p:ext uri="{BB962C8B-B14F-4D97-AF65-F5344CB8AC3E}">
        <p14:creationId xmlns:p14="http://schemas.microsoft.com/office/powerpoint/2010/main" val="1975427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 xmlns:a16="http://schemas.microsoft.com/office/drawing/2014/main" id="{F72ACC13-7327-B74E-9429-C504F3C273CF}"/>
              </a:ext>
            </a:extLst>
          </p:cNvPr>
          <p:cNvSpPr txBox="1"/>
          <p:nvPr/>
        </p:nvSpPr>
        <p:spPr>
          <a:xfrm>
            <a:off x="18871" y="170688"/>
            <a:ext cx="1200329" cy="6291633"/>
          </a:xfrm>
          <a:prstGeom prst="rect">
            <a:avLst/>
          </a:prstGeom>
          <a:noFill/>
        </p:spPr>
        <p:txBody>
          <a:bodyPr vert="vert270" wrap="square" rtlCol="0">
            <a:spAutoFit/>
          </a:bodyPr>
          <a:lstStyle/>
          <a:p>
            <a:r>
              <a:rPr lang="it-IT" sz="6600" dirty="0" err="1" smtClean="0">
                <a:latin typeface="Helvetica" pitchFamily="2" charset="0"/>
              </a:rPr>
              <a:t>Thanks</a:t>
            </a:r>
            <a:r>
              <a:rPr lang="it-IT" sz="6600" dirty="0" smtClean="0">
                <a:latin typeface="Helvetica" pitchFamily="2" charset="0"/>
              </a:rPr>
              <a:t>!</a:t>
            </a:r>
            <a:endParaRPr lang="it-IT" sz="6600" dirty="0">
              <a:latin typeface="Helvetica" pitchFamily="2" charset="0"/>
            </a:endParaRPr>
          </a:p>
        </p:txBody>
      </p:sp>
      <p:sp>
        <p:nvSpPr>
          <p:cNvPr id="5" name="Rettangolo 4">
            <a:extLst>
              <a:ext uri="{FF2B5EF4-FFF2-40B4-BE49-F238E27FC236}">
                <a16:creationId xmlns="" xmlns:a16="http://schemas.microsoft.com/office/drawing/2014/main" id="{AE513A27-0080-A74C-BA1D-74C0320B2A29}"/>
              </a:ext>
            </a:extLst>
          </p:cNvPr>
          <p:cNvSpPr/>
          <p:nvPr/>
        </p:nvSpPr>
        <p:spPr>
          <a:xfrm>
            <a:off x="937087" y="1346734"/>
            <a:ext cx="8363712" cy="4308872"/>
          </a:xfrm>
          <a:prstGeom prst="rect">
            <a:avLst/>
          </a:prstGeom>
        </p:spPr>
        <p:txBody>
          <a:bodyPr wrap="square">
            <a:spAutoFit/>
          </a:bodyPr>
          <a:lstStyle/>
          <a:p>
            <a:pPr algn="ctr">
              <a:lnSpc>
                <a:spcPts val="3600"/>
              </a:lnSpc>
              <a:spcAft>
                <a:spcPts val="1200"/>
              </a:spcAft>
            </a:pPr>
            <a:r>
              <a:rPr lang="it-IT" sz="4000" dirty="0">
                <a:latin typeface="Helvetica Neue" charset="0"/>
                <a:ea typeface="Helvetica Neue" charset="0"/>
                <a:cs typeface="Helvetica Neue" charset="0"/>
              </a:rPr>
              <a:t>Join the Poster Session</a:t>
            </a:r>
          </a:p>
          <a:p>
            <a:endParaRPr lang="it-IT" sz="2000" dirty="0">
              <a:latin typeface="Helvetica Neue" charset="0"/>
              <a:ea typeface="Helvetica Neue" charset="0"/>
              <a:cs typeface="Helvetica Neue" charset="0"/>
            </a:endParaRPr>
          </a:p>
          <a:p>
            <a:pPr algn="ctr"/>
            <a:r>
              <a:rPr lang="it-IT" sz="2800" b="1" dirty="0" smtClean="0">
                <a:latin typeface="Helvetica Neue" charset="0"/>
                <a:ea typeface="Helvetica Neue" charset="0"/>
                <a:cs typeface="Helvetica Neue" charset="0"/>
              </a:rPr>
              <a:t>Art </a:t>
            </a:r>
            <a:r>
              <a:rPr lang="it-IT" sz="2800" b="1" dirty="0" err="1">
                <a:latin typeface="Helvetica Neue" charset="0"/>
                <a:ea typeface="Helvetica Neue" charset="0"/>
                <a:cs typeface="Helvetica Neue" charset="0"/>
              </a:rPr>
              <a:t>museums</a:t>
            </a:r>
            <a:r>
              <a:rPr lang="it-IT" sz="2800" b="1" dirty="0">
                <a:latin typeface="Helvetica Neue" charset="0"/>
                <a:ea typeface="Helvetica Neue" charset="0"/>
                <a:cs typeface="Helvetica Neue" charset="0"/>
              </a:rPr>
              <a:t> and </a:t>
            </a:r>
            <a:r>
              <a:rPr lang="it-IT" sz="2800" b="1" dirty="0" err="1">
                <a:latin typeface="Helvetica Neue" charset="0"/>
                <a:ea typeface="Helvetica Neue" charset="0"/>
                <a:cs typeface="Helvetica Neue" charset="0"/>
              </a:rPr>
              <a:t>visual</a:t>
            </a:r>
            <a:r>
              <a:rPr lang="it-IT" sz="2800" b="1" dirty="0">
                <a:latin typeface="Helvetica Neue" charset="0"/>
                <a:ea typeface="Helvetica Neue" charset="0"/>
                <a:cs typeface="Helvetica Neue" charset="0"/>
              </a:rPr>
              <a:t> </a:t>
            </a:r>
            <a:r>
              <a:rPr lang="it-IT" sz="2800" b="1" dirty="0" err="1">
                <a:latin typeface="Helvetica Neue" charset="0"/>
                <a:ea typeface="Helvetica Neue" charset="0"/>
                <a:cs typeface="Helvetica Neue" charset="0"/>
              </a:rPr>
              <a:t>disabilities</a:t>
            </a:r>
            <a:r>
              <a:rPr lang="it-IT" sz="2800" b="1" dirty="0">
                <a:latin typeface="Helvetica Neue" charset="0"/>
                <a:ea typeface="Helvetica Neue" charset="0"/>
                <a:cs typeface="Helvetica Neue" charset="0"/>
              </a:rPr>
              <a:t>:</a:t>
            </a:r>
          </a:p>
          <a:p>
            <a:pPr algn="ctr"/>
            <a:r>
              <a:rPr lang="it-IT" sz="2800" b="1" dirty="0" err="1">
                <a:latin typeface="Helvetica Neue" charset="0"/>
                <a:ea typeface="Helvetica Neue" charset="0"/>
                <a:cs typeface="Helvetica Neue" charset="0"/>
              </a:rPr>
              <a:t>equal</a:t>
            </a:r>
            <a:r>
              <a:rPr lang="it-IT" sz="2800" b="1" dirty="0">
                <a:latin typeface="Helvetica Neue" charset="0"/>
                <a:ea typeface="Helvetica Neue" charset="0"/>
                <a:cs typeface="Helvetica Neue" charset="0"/>
              </a:rPr>
              <a:t> </a:t>
            </a:r>
            <a:r>
              <a:rPr lang="it-IT" sz="2800" b="1" dirty="0" err="1">
                <a:latin typeface="Helvetica Neue" charset="0"/>
                <a:ea typeface="Helvetica Neue" charset="0"/>
                <a:cs typeface="Helvetica Neue" charset="0"/>
              </a:rPr>
              <a:t>opportunities</a:t>
            </a:r>
            <a:r>
              <a:rPr lang="it-IT" sz="2800" b="1" dirty="0">
                <a:latin typeface="Helvetica Neue" charset="0"/>
                <a:ea typeface="Helvetica Neue" charset="0"/>
                <a:cs typeface="Helvetica Neue" charset="0"/>
              </a:rPr>
              <a:t> in the cultural</a:t>
            </a:r>
          </a:p>
          <a:p>
            <a:pPr algn="ctr"/>
            <a:r>
              <a:rPr lang="it-IT" sz="2800" b="1" dirty="0">
                <a:latin typeface="Helvetica Neue" charset="0"/>
                <a:ea typeface="Helvetica Neue" charset="0"/>
                <a:cs typeface="Helvetica Neue" charset="0"/>
              </a:rPr>
              <a:t>life of Southern </a:t>
            </a:r>
            <a:r>
              <a:rPr lang="it-IT" sz="2800" b="1" dirty="0" err="1" smtClean="0">
                <a:latin typeface="Helvetica Neue" charset="0"/>
                <a:ea typeface="Helvetica Neue" charset="0"/>
                <a:cs typeface="Helvetica Neue" charset="0"/>
              </a:rPr>
              <a:t>Switzerland</a:t>
            </a:r>
            <a:endParaRPr lang="it-IT" sz="2800" b="1" dirty="0" smtClean="0">
              <a:latin typeface="Helvetica Neue" charset="0"/>
              <a:ea typeface="Helvetica Neue" charset="0"/>
              <a:cs typeface="Helvetica Neue" charset="0"/>
            </a:endParaRPr>
          </a:p>
          <a:p>
            <a:endParaRPr lang="it-IT" sz="2000" dirty="0">
              <a:latin typeface="Helvetica Neue" charset="0"/>
              <a:ea typeface="Helvetica Neue" charset="0"/>
              <a:cs typeface="Helvetica Neue" charset="0"/>
            </a:endParaRPr>
          </a:p>
          <a:p>
            <a:pPr algn="ctr"/>
            <a:r>
              <a:rPr lang="it-IT" sz="2000" dirty="0" err="1" smtClean="0">
                <a:latin typeface="Helvetica Neue" charset="0"/>
                <a:ea typeface="Helvetica Neue" charset="0"/>
                <a:cs typeface="Helvetica Neue" charset="0"/>
              </a:rPr>
              <a:t>Thursday</a:t>
            </a:r>
            <a:r>
              <a:rPr lang="it-IT" sz="2000" dirty="0" smtClean="0">
                <a:latin typeface="Helvetica Neue" charset="0"/>
                <a:ea typeface="Helvetica Neue" charset="0"/>
                <a:cs typeface="Helvetica Neue" charset="0"/>
              </a:rPr>
              <a:t> 4 April, 12:30</a:t>
            </a:r>
          </a:p>
          <a:p>
            <a:pPr algn="ctr"/>
            <a:r>
              <a:rPr lang="it-IT" sz="2000" dirty="0" err="1" smtClean="0">
                <a:latin typeface="Helvetica Neue" charset="0"/>
                <a:ea typeface="Helvetica Neue" charset="0"/>
                <a:cs typeface="Helvetica Neue" charset="0"/>
              </a:rPr>
              <a:t>Pasillo</a:t>
            </a:r>
            <a:r>
              <a:rPr lang="it-IT" sz="2000" dirty="0" smtClean="0">
                <a:latin typeface="Helvetica Neue" charset="0"/>
                <a:ea typeface="Helvetica Neue" charset="0"/>
                <a:cs typeface="Helvetica Neue" charset="0"/>
              </a:rPr>
              <a:t> del Hall </a:t>
            </a:r>
            <a:r>
              <a:rPr lang="it-IT" sz="2000" dirty="0" err="1" smtClean="0">
                <a:latin typeface="Helvetica Neue" charset="0"/>
                <a:ea typeface="Helvetica Neue" charset="0"/>
                <a:cs typeface="Helvetica Neue" charset="0"/>
              </a:rPr>
              <a:t>Principal</a:t>
            </a:r>
            <a:endParaRPr lang="it-IT" sz="2000" dirty="0" smtClean="0">
              <a:latin typeface="Helvetica Neue" charset="0"/>
              <a:ea typeface="Helvetica Neue" charset="0"/>
              <a:cs typeface="Helvetica Neue" charset="0"/>
            </a:endParaRPr>
          </a:p>
          <a:p>
            <a:pPr algn="ctr"/>
            <a:endParaRPr lang="it-IT" sz="2000" dirty="0" smtClean="0">
              <a:latin typeface="Helvetica Neue" charset="0"/>
              <a:ea typeface="Helvetica Neue" charset="0"/>
              <a:cs typeface="Helvetica Neue" charset="0"/>
            </a:endParaRPr>
          </a:p>
          <a:p>
            <a:pPr algn="ctr"/>
            <a:r>
              <a:rPr lang="it-IT" sz="2000" dirty="0" smtClean="0">
                <a:latin typeface="Helvetica Neue" charset="0"/>
                <a:ea typeface="Helvetica Neue" charset="0"/>
                <a:cs typeface="Helvetica Neue" charset="0"/>
              </a:rPr>
              <a:t>Marta Pucciarelli</a:t>
            </a:r>
          </a:p>
          <a:p>
            <a:pPr algn="ctr">
              <a:lnSpc>
                <a:spcPts val="3600"/>
              </a:lnSpc>
              <a:spcAft>
                <a:spcPts val="1200"/>
              </a:spcAft>
            </a:pPr>
            <a:r>
              <a:rPr lang="it-IT" sz="2000" dirty="0" err="1" smtClean="0">
                <a:latin typeface="Helvetica Neue" charset="0"/>
                <a:ea typeface="Helvetica Neue" charset="0"/>
                <a:cs typeface="Helvetica Neue" charset="0"/>
              </a:rPr>
              <a:t>marta.pucciarelli@supsi.ch</a:t>
            </a:r>
            <a:endParaRPr lang="it-IT" sz="2000" dirty="0">
              <a:latin typeface="Helvetica Neue" charset="0"/>
              <a:ea typeface="Helvetica Neue" charset="0"/>
              <a:cs typeface="Helvetica Neue" charset="0"/>
            </a:endParaRPr>
          </a:p>
        </p:txBody>
      </p:sp>
    </p:spTree>
    <p:extLst>
      <p:ext uri="{BB962C8B-B14F-4D97-AF65-F5344CB8AC3E}">
        <p14:creationId xmlns:p14="http://schemas.microsoft.com/office/powerpoint/2010/main" val="729059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 xmlns:a16="http://schemas.microsoft.com/office/drawing/2014/main" id="{4E5086B5-6F75-DF48-827B-9BBD4B475A47}"/>
              </a:ext>
            </a:extLst>
          </p:cNvPr>
          <p:cNvPicPr>
            <a:picLocks noChangeAspect="1"/>
          </p:cNvPicPr>
          <p:nvPr/>
        </p:nvPicPr>
        <p:blipFill>
          <a:blip r:embed="rId2"/>
          <a:stretch>
            <a:fillRect/>
          </a:stretch>
        </p:blipFill>
        <p:spPr>
          <a:xfrm>
            <a:off x="0" y="0"/>
            <a:ext cx="5629848" cy="6858000"/>
          </a:xfrm>
          <a:prstGeom prst="rect">
            <a:avLst/>
          </a:prstGeom>
        </p:spPr>
      </p:pic>
      <p:sp>
        <p:nvSpPr>
          <p:cNvPr id="8" name="Rettangolo 7">
            <a:extLst>
              <a:ext uri="{FF2B5EF4-FFF2-40B4-BE49-F238E27FC236}">
                <a16:creationId xmlns="" xmlns:a16="http://schemas.microsoft.com/office/drawing/2014/main" id="{08A6C877-2F32-124D-84D9-62EB1FAF1410}"/>
              </a:ext>
            </a:extLst>
          </p:cNvPr>
          <p:cNvSpPr/>
          <p:nvPr/>
        </p:nvSpPr>
        <p:spPr>
          <a:xfrm>
            <a:off x="5629848" y="6286607"/>
            <a:ext cx="4201343" cy="461665"/>
          </a:xfrm>
          <a:prstGeom prst="rect">
            <a:avLst/>
          </a:prstGeom>
        </p:spPr>
        <p:txBody>
          <a:bodyPr wrap="none">
            <a:spAutoFit/>
          </a:bodyPr>
          <a:lstStyle/>
          <a:p>
            <a:r>
              <a:rPr lang="it-IT" sz="1200" dirty="0">
                <a:solidFill>
                  <a:srgbClr val="000000"/>
                </a:solidFill>
                <a:latin typeface="Helvetica" pitchFamily="2" charset="0"/>
              </a:rPr>
              <a:t>Vincenzo Vela, ’’L'Italia riconoscente alla Francia’’, 1861-62</a:t>
            </a:r>
          </a:p>
          <a:p>
            <a:r>
              <a:rPr lang="it-IT" sz="1200" b="0" i="0" u="none" strike="noStrike" dirty="0">
                <a:solidFill>
                  <a:srgbClr val="000000"/>
                </a:solidFill>
                <a:effectLst/>
                <a:latin typeface="Helvetica" pitchFamily="2" charset="0"/>
              </a:rPr>
              <a:t>Gesso, </a:t>
            </a:r>
            <a:r>
              <a:rPr lang="it-IT" sz="1200" dirty="0">
                <a:latin typeface="Helvetica" pitchFamily="2" charset="0"/>
              </a:rPr>
              <a:t>199 x 145,3 x 106 cm</a:t>
            </a:r>
            <a:endParaRPr lang="it-IT" sz="1200" b="0" i="0" u="none" strike="noStrike" dirty="0">
              <a:solidFill>
                <a:srgbClr val="000000"/>
              </a:solidFill>
              <a:effectLst/>
              <a:latin typeface="Helvetica" pitchFamily="2" charset="0"/>
            </a:endParaRPr>
          </a:p>
        </p:txBody>
      </p:sp>
      <p:sp>
        <p:nvSpPr>
          <p:cNvPr id="10" name="Rettangolo 9">
            <a:extLst>
              <a:ext uri="{FF2B5EF4-FFF2-40B4-BE49-F238E27FC236}">
                <a16:creationId xmlns="" xmlns:a16="http://schemas.microsoft.com/office/drawing/2014/main" id="{1CA44628-D4B4-5347-9E6E-38813097B2D1}"/>
              </a:ext>
            </a:extLst>
          </p:cNvPr>
          <p:cNvSpPr/>
          <p:nvPr/>
        </p:nvSpPr>
        <p:spPr>
          <a:xfrm>
            <a:off x="5699123" y="349008"/>
            <a:ext cx="4062792" cy="4185761"/>
          </a:xfrm>
          <a:prstGeom prst="rect">
            <a:avLst/>
          </a:prstGeom>
        </p:spPr>
        <p:txBody>
          <a:bodyPr wrap="square">
            <a:spAutoFit/>
          </a:bodyPr>
          <a:lstStyle/>
          <a:p>
            <a:r>
              <a:rPr lang="en-US" sz="1400" i="1" dirty="0" smtClean="0">
                <a:latin typeface="Helvetica" pitchFamily="2" charset="0"/>
              </a:rPr>
              <a:t>That hand, sweet, pure and light, slowly but surely carried to the chest, is not a thought gesture, it is rather spontaneous, as if it wanted to hold something delicate to itself. It does not try to cover itself, on the contrary, it is perhaps one of those moments that does not even feel the difference of being dressed and naked. She feels the breath of that woman she does not love but admires, her lips are so close that she can feel her breath, still but gentle, almost maternal. The tension of the kiss is subtle, almost non-existent because it is not a kiss of love but a kiss of thanksgiving. The other woman, big and strong, seems indifferent and devoid of feelings but at the same time seems a strict mother who tries to hide the great love she feels.</a:t>
            </a:r>
          </a:p>
          <a:p>
            <a:endParaRPr lang="en-US" sz="1400" i="1" dirty="0" smtClean="0">
              <a:latin typeface="Helvetica" pitchFamily="2" charset="0"/>
            </a:endParaRPr>
          </a:p>
          <a:p>
            <a:r>
              <a:rPr lang="en-US" sz="1400" dirty="0" smtClean="0">
                <a:latin typeface="Helvetica" pitchFamily="2" charset="0"/>
              </a:rPr>
              <a:t>Cassandra </a:t>
            </a:r>
            <a:r>
              <a:rPr lang="en-US" sz="1400" dirty="0" err="1" smtClean="0">
                <a:latin typeface="Helvetica" pitchFamily="2" charset="0"/>
              </a:rPr>
              <a:t>Solari</a:t>
            </a:r>
            <a:endParaRPr lang="en-US" sz="1400" dirty="0" smtClean="0">
              <a:latin typeface="Helvetica" pitchFamily="2" charset="0"/>
            </a:endParaRPr>
          </a:p>
          <a:p>
            <a:endParaRPr lang="en-US" sz="1400" i="1" dirty="0">
              <a:latin typeface="Helvetica" pitchFamily="2" charset="0"/>
            </a:endParaRPr>
          </a:p>
        </p:txBody>
      </p:sp>
      <p:sp>
        <p:nvSpPr>
          <p:cNvPr id="5" name="CasellaDiTesto 4">
            <a:extLst>
              <a:ext uri="{FF2B5EF4-FFF2-40B4-BE49-F238E27FC236}">
                <a16:creationId xmlns="" xmlns:a16="http://schemas.microsoft.com/office/drawing/2014/main" id="{F72ACC13-7327-B74E-9429-C504F3C273CF}"/>
              </a:ext>
            </a:extLst>
          </p:cNvPr>
          <p:cNvSpPr txBox="1"/>
          <p:nvPr/>
        </p:nvSpPr>
        <p:spPr>
          <a:xfrm>
            <a:off x="18871" y="170688"/>
            <a:ext cx="1200329" cy="6291633"/>
          </a:xfrm>
          <a:prstGeom prst="rect">
            <a:avLst/>
          </a:prstGeom>
          <a:noFill/>
        </p:spPr>
        <p:txBody>
          <a:bodyPr vert="vert270" wrap="square" rtlCol="0">
            <a:spAutoFit/>
          </a:bodyPr>
          <a:lstStyle/>
          <a:p>
            <a:r>
              <a:rPr lang="it-IT" sz="6600" dirty="0" err="1">
                <a:latin typeface="Helvetica" pitchFamily="2" charset="0"/>
              </a:rPr>
              <a:t>Descriptions</a:t>
            </a:r>
            <a:endParaRPr lang="it-IT" sz="6600" dirty="0">
              <a:latin typeface="Helvetica" pitchFamily="2" charset="0"/>
            </a:endParaRPr>
          </a:p>
        </p:txBody>
      </p:sp>
    </p:spTree>
    <p:extLst>
      <p:ext uri="{BB962C8B-B14F-4D97-AF65-F5344CB8AC3E}">
        <p14:creationId xmlns:p14="http://schemas.microsoft.com/office/powerpoint/2010/main" val="273181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 xmlns:a16="http://schemas.microsoft.com/office/drawing/2014/main" id="{AE513A27-0080-A74C-BA1D-74C0320B2A29}"/>
              </a:ext>
            </a:extLst>
          </p:cNvPr>
          <p:cNvSpPr/>
          <p:nvPr/>
        </p:nvSpPr>
        <p:spPr>
          <a:xfrm>
            <a:off x="1321650" y="1333246"/>
            <a:ext cx="2932298" cy="3447098"/>
          </a:xfrm>
          <a:prstGeom prst="rect">
            <a:avLst/>
          </a:prstGeom>
        </p:spPr>
        <p:txBody>
          <a:bodyPr wrap="square">
            <a:spAutoFit/>
          </a:bodyPr>
          <a:lstStyle/>
          <a:p>
            <a:pPr>
              <a:spcAft>
                <a:spcPts val="1200"/>
              </a:spcAft>
            </a:pPr>
            <a:r>
              <a:rPr lang="it-IT" b="1" dirty="0" smtClean="0">
                <a:solidFill>
                  <a:srgbClr val="191919"/>
                </a:solidFill>
                <a:latin typeface="Helvetica Neue" charset="0"/>
                <a:ea typeface="Helvetica Neue" charset="0"/>
                <a:cs typeface="Helvetica Neue" charset="0"/>
              </a:rPr>
              <a:t>Object:  </a:t>
            </a:r>
            <a:r>
              <a:rPr lang="it-IT" dirty="0" err="1" smtClean="0">
                <a:solidFill>
                  <a:srgbClr val="191919"/>
                </a:solidFill>
                <a:latin typeface="Helvetica Neue" charset="0"/>
                <a:ea typeface="Helvetica Neue" charset="0"/>
                <a:cs typeface="Helvetica Neue" charset="0"/>
              </a:rPr>
              <a:t>One-day</a:t>
            </a:r>
            <a:r>
              <a:rPr lang="it-IT" dirty="0" smtClean="0">
                <a:solidFill>
                  <a:srgbClr val="191919"/>
                </a:solidFill>
                <a:latin typeface="Helvetica Neue" charset="0"/>
                <a:ea typeface="Helvetica Neue" charset="0"/>
                <a:cs typeface="Helvetica Neue" charset="0"/>
              </a:rPr>
              <a:t> workshop “</a:t>
            </a:r>
            <a:r>
              <a:rPr lang="it-IT" dirty="0">
                <a:solidFill>
                  <a:srgbClr val="191919"/>
                </a:solidFill>
                <a:latin typeface="Helvetica Neue" charset="0"/>
                <a:ea typeface="Helvetica Neue" charset="0"/>
                <a:cs typeface="Helvetica Neue" charset="0"/>
              </a:rPr>
              <a:t>C</a:t>
            </a:r>
            <a:r>
              <a:rPr lang="it-IT" dirty="0" smtClean="0">
                <a:solidFill>
                  <a:srgbClr val="191919"/>
                </a:solidFill>
                <a:latin typeface="Helvetica Neue" charset="0"/>
                <a:ea typeface="Helvetica Neue" charset="0"/>
                <a:cs typeface="Helvetica Neue" charset="0"/>
              </a:rPr>
              <a:t>lose </a:t>
            </a:r>
            <a:r>
              <a:rPr lang="it-IT" dirty="0" err="1" smtClean="0">
                <a:solidFill>
                  <a:srgbClr val="191919"/>
                </a:solidFill>
                <a:latin typeface="Helvetica Neue" charset="0"/>
                <a:ea typeface="Helvetica Neue" charset="0"/>
                <a:cs typeface="Helvetica Neue" charset="0"/>
              </a:rPr>
              <a:t>your</a:t>
            </a:r>
            <a:r>
              <a:rPr lang="it-IT" dirty="0" smtClean="0">
                <a:solidFill>
                  <a:srgbClr val="191919"/>
                </a:solidFill>
                <a:latin typeface="Helvetica Neue" charset="0"/>
                <a:ea typeface="Helvetica Neue" charset="0"/>
                <a:cs typeface="Helvetica Neue" charset="0"/>
              </a:rPr>
              <a:t> </a:t>
            </a:r>
            <a:r>
              <a:rPr lang="it-IT" dirty="0" err="1" smtClean="0">
                <a:solidFill>
                  <a:srgbClr val="191919"/>
                </a:solidFill>
                <a:latin typeface="Helvetica Neue" charset="0"/>
                <a:ea typeface="Helvetica Neue" charset="0"/>
                <a:cs typeface="Helvetica Neue" charset="0"/>
              </a:rPr>
              <a:t>eyes</a:t>
            </a:r>
            <a:r>
              <a:rPr lang="it-IT" dirty="0" smtClean="0">
                <a:solidFill>
                  <a:srgbClr val="191919"/>
                </a:solidFill>
                <a:latin typeface="Helvetica Neue" charset="0"/>
                <a:ea typeface="Helvetica Neue" charset="0"/>
                <a:cs typeface="Helvetica Neue" charset="0"/>
              </a:rPr>
              <a:t> and open </a:t>
            </a:r>
            <a:r>
              <a:rPr lang="it-IT" dirty="0" err="1" smtClean="0">
                <a:solidFill>
                  <a:srgbClr val="191919"/>
                </a:solidFill>
                <a:latin typeface="Helvetica Neue" charset="0"/>
                <a:ea typeface="Helvetica Neue" charset="0"/>
                <a:cs typeface="Helvetica Neue" charset="0"/>
              </a:rPr>
              <a:t>your</a:t>
            </a:r>
            <a:r>
              <a:rPr lang="it-IT" dirty="0" smtClean="0">
                <a:solidFill>
                  <a:srgbClr val="191919"/>
                </a:solidFill>
                <a:latin typeface="Helvetica Neue" charset="0"/>
                <a:ea typeface="Helvetica Neue" charset="0"/>
                <a:cs typeface="Helvetica Neue" charset="0"/>
              </a:rPr>
              <a:t> </a:t>
            </a:r>
            <a:r>
              <a:rPr lang="it-IT" dirty="0" err="1" smtClean="0">
                <a:solidFill>
                  <a:srgbClr val="191919"/>
                </a:solidFill>
                <a:latin typeface="Helvetica Neue" charset="0"/>
                <a:ea typeface="Helvetica Neue" charset="0"/>
                <a:cs typeface="Helvetica Neue" charset="0"/>
              </a:rPr>
              <a:t>mind</a:t>
            </a:r>
            <a:r>
              <a:rPr lang="it-IT" dirty="0" smtClean="0">
                <a:solidFill>
                  <a:srgbClr val="191919"/>
                </a:solidFill>
                <a:latin typeface="Helvetica Neue" charset="0"/>
                <a:ea typeface="Helvetica Neue" charset="0"/>
                <a:cs typeface="Helvetica Neue" charset="0"/>
              </a:rPr>
              <a:t>” </a:t>
            </a:r>
          </a:p>
          <a:p>
            <a:pPr>
              <a:spcAft>
                <a:spcPts val="1200"/>
              </a:spcAft>
            </a:pPr>
            <a:r>
              <a:rPr lang="it-IT" b="1" dirty="0" err="1" smtClean="0">
                <a:solidFill>
                  <a:srgbClr val="191919"/>
                </a:solidFill>
                <a:latin typeface="Helvetica Neue" charset="0"/>
                <a:ea typeface="Helvetica Neue" charset="0"/>
                <a:cs typeface="Helvetica Neue" charset="0"/>
              </a:rPr>
              <a:t>Venue</a:t>
            </a:r>
            <a:r>
              <a:rPr lang="it-IT" b="1" dirty="0" smtClean="0">
                <a:solidFill>
                  <a:srgbClr val="191919"/>
                </a:solidFill>
                <a:latin typeface="Helvetica Neue" charset="0"/>
                <a:ea typeface="Helvetica Neue" charset="0"/>
                <a:cs typeface="Helvetica Neue" charset="0"/>
              </a:rPr>
              <a:t> and date: </a:t>
            </a:r>
            <a:r>
              <a:rPr lang="it-IT" dirty="0" smtClean="0">
                <a:solidFill>
                  <a:srgbClr val="191919"/>
                </a:solidFill>
                <a:latin typeface="Helvetica Neue" charset="0"/>
                <a:ea typeface="Helvetica Neue" charset="0"/>
                <a:cs typeface="Helvetica Neue" charset="0"/>
              </a:rPr>
              <a:t>Vincenzo </a:t>
            </a:r>
            <a:r>
              <a:rPr lang="it-IT" dirty="0">
                <a:solidFill>
                  <a:srgbClr val="191919"/>
                </a:solidFill>
                <a:latin typeface="Helvetica Neue" charset="0"/>
                <a:ea typeface="Helvetica Neue" charset="0"/>
                <a:cs typeface="Helvetica Neue" charset="0"/>
              </a:rPr>
              <a:t>Vela National </a:t>
            </a:r>
            <a:r>
              <a:rPr lang="it-IT" dirty="0" err="1">
                <a:solidFill>
                  <a:srgbClr val="191919"/>
                </a:solidFill>
                <a:latin typeface="Helvetica Neue" charset="0"/>
                <a:ea typeface="Helvetica Neue" charset="0"/>
                <a:cs typeface="Helvetica Neue" charset="0"/>
              </a:rPr>
              <a:t>Museum</a:t>
            </a:r>
            <a:r>
              <a:rPr lang="it-IT" dirty="0">
                <a:solidFill>
                  <a:srgbClr val="191919"/>
                </a:solidFill>
                <a:latin typeface="Helvetica Neue" charset="0"/>
                <a:ea typeface="Helvetica Neue" charset="0"/>
                <a:cs typeface="Helvetica Neue" charset="0"/>
              </a:rPr>
              <a:t> (</a:t>
            </a:r>
            <a:r>
              <a:rPr lang="it-IT" dirty="0" err="1">
                <a:solidFill>
                  <a:srgbClr val="191919"/>
                </a:solidFill>
                <a:latin typeface="Helvetica Neue" charset="0"/>
                <a:ea typeface="Helvetica Neue" charset="0"/>
                <a:cs typeface="Helvetica Neue" charset="0"/>
              </a:rPr>
              <a:t>Ligornetto</a:t>
            </a:r>
            <a:r>
              <a:rPr lang="it-IT" dirty="0">
                <a:solidFill>
                  <a:srgbClr val="191919"/>
                </a:solidFill>
                <a:latin typeface="Helvetica Neue" charset="0"/>
                <a:ea typeface="Helvetica Neue" charset="0"/>
                <a:cs typeface="Helvetica Neue" charset="0"/>
              </a:rPr>
              <a:t>, </a:t>
            </a:r>
            <a:r>
              <a:rPr lang="it-IT" dirty="0" err="1" smtClean="0">
                <a:solidFill>
                  <a:srgbClr val="191919"/>
                </a:solidFill>
                <a:latin typeface="Helvetica Neue" charset="0"/>
                <a:ea typeface="Helvetica Neue" charset="0"/>
                <a:cs typeface="Helvetica Neue" charset="0"/>
              </a:rPr>
              <a:t>Switzerland</a:t>
            </a:r>
            <a:r>
              <a:rPr lang="it-IT" dirty="0" smtClean="0">
                <a:solidFill>
                  <a:srgbClr val="191919"/>
                </a:solidFill>
                <a:latin typeface="Helvetica Neue" charset="0"/>
                <a:ea typeface="Helvetica Neue" charset="0"/>
                <a:cs typeface="Helvetica Neue" charset="0"/>
              </a:rPr>
              <a:t>), </a:t>
            </a:r>
            <a:r>
              <a:rPr lang="nb-NO" dirty="0" smtClean="0">
                <a:latin typeface="Helvetica Neue" charset="0"/>
                <a:ea typeface="Helvetica Neue" charset="0"/>
                <a:cs typeface="Helvetica Neue" charset="0"/>
              </a:rPr>
              <a:t>10.11.2016 </a:t>
            </a:r>
            <a:endParaRPr lang="it-IT" b="1" dirty="0" smtClean="0">
              <a:solidFill>
                <a:srgbClr val="191919"/>
              </a:solidFill>
              <a:latin typeface="Helvetica Neue" charset="0"/>
              <a:ea typeface="Helvetica Neue" charset="0"/>
              <a:cs typeface="Helvetica Neue" charset="0"/>
            </a:endParaRPr>
          </a:p>
          <a:p>
            <a:pPr>
              <a:spcAft>
                <a:spcPts val="1200"/>
              </a:spcAft>
            </a:pPr>
            <a:r>
              <a:rPr lang="it-IT" b="1" dirty="0" smtClean="0">
                <a:solidFill>
                  <a:srgbClr val="191919"/>
                </a:solidFill>
                <a:latin typeface="Helvetica Neue" charset="0"/>
                <a:ea typeface="Helvetica Neue" charset="0"/>
                <a:cs typeface="Helvetica Neue" charset="0"/>
              </a:rPr>
              <a:t>Goal</a:t>
            </a:r>
            <a:r>
              <a:rPr lang="it-IT" b="1" dirty="0">
                <a:solidFill>
                  <a:srgbClr val="191919"/>
                </a:solidFill>
                <a:latin typeface="Helvetica Neue" charset="0"/>
                <a:ea typeface="Helvetica Neue" charset="0"/>
                <a:cs typeface="Helvetica Neue" charset="0"/>
              </a:rPr>
              <a:t>: </a:t>
            </a:r>
            <a:r>
              <a:rPr lang="it-IT" dirty="0">
                <a:solidFill>
                  <a:srgbClr val="191919"/>
                </a:solidFill>
                <a:latin typeface="Helvetica Neue" charset="0"/>
                <a:ea typeface="Helvetica Neue" charset="0"/>
                <a:cs typeface="Helvetica Neue" charset="0"/>
              </a:rPr>
              <a:t>to </a:t>
            </a:r>
            <a:r>
              <a:rPr lang="it-IT" dirty="0" err="1">
                <a:solidFill>
                  <a:srgbClr val="191919"/>
                </a:solidFill>
                <a:latin typeface="Helvetica Neue" charset="0"/>
                <a:ea typeface="Helvetica Neue" charset="0"/>
                <a:cs typeface="Helvetica Neue" charset="0"/>
              </a:rPr>
              <a:t>make</a:t>
            </a:r>
            <a:r>
              <a:rPr lang="it-IT" dirty="0">
                <a:solidFill>
                  <a:srgbClr val="191919"/>
                </a:solidFill>
                <a:latin typeface="Helvetica Neue" charset="0"/>
                <a:ea typeface="Helvetica Neue" charset="0"/>
                <a:cs typeface="Helvetica Neue" charset="0"/>
              </a:rPr>
              <a:t> the </a:t>
            </a:r>
            <a:r>
              <a:rPr lang="it-IT" dirty="0" err="1">
                <a:solidFill>
                  <a:srgbClr val="191919"/>
                </a:solidFill>
                <a:latin typeface="Helvetica Neue" charset="0"/>
                <a:ea typeface="Helvetica Neue" charset="0"/>
                <a:cs typeface="Helvetica Neue" charset="0"/>
              </a:rPr>
              <a:t>collection</a:t>
            </a:r>
            <a:r>
              <a:rPr lang="it-IT" dirty="0">
                <a:solidFill>
                  <a:srgbClr val="191919"/>
                </a:solidFill>
                <a:latin typeface="Helvetica Neue" charset="0"/>
                <a:ea typeface="Helvetica Neue" charset="0"/>
                <a:cs typeface="Helvetica Neue" charset="0"/>
              </a:rPr>
              <a:t> of 19th </a:t>
            </a:r>
            <a:r>
              <a:rPr lang="it-IT" dirty="0" err="1">
                <a:solidFill>
                  <a:srgbClr val="191919"/>
                </a:solidFill>
                <a:latin typeface="Helvetica Neue" charset="0"/>
                <a:ea typeface="Helvetica Neue" charset="0"/>
                <a:cs typeface="Helvetica Neue" charset="0"/>
              </a:rPr>
              <a:t>century</a:t>
            </a:r>
            <a:r>
              <a:rPr lang="it-IT" dirty="0">
                <a:solidFill>
                  <a:srgbClr val="191919"/>
                </a:solidFill>
                <a:latin typeface="Helvetica Neue" charset="0"/>
                <a:ea typeface="Helvetica Neue" charset="0"/>
                <a:cs typeface="Helvetica Neue" charset="0"/>
              </a:rPr>
              <a:t> </a:t>
            </a:r>
            <a:r>
              <a:rPr lang="it-IT" dirty="0" err="1">
                <a:solidFill>
                  <a:srgbClr val="191919"/>
                </a:solidFill>
                <a:latin typeface="Helvetica Neue" charset="0"/>
                <a:ea typeface="Helvetica Neue" charset="0"/>
                <a:cs typeface="Helvetica Neue" charset="0"/>
              </a:rPr>
              <a:t>sculptures</a:t>
            </a:r>
            <a:r>
              <a:rPr lang="it-IT" dirty="0">
                <a:solidFill>
                  <a:srgbClr val="191919"/>
                </a:solidFill>
                <a:latin typeface="Helvetica Neue" charset="0"/>
                <a:ea typeface="Helvetica Neue" charset="0"/>
                <a:cs typeface="Helvetica Neue" charset="0"/>
              </a:rPr>
              <a:t> and </a:t>
            </a:r>
            <a:r>
              <a:rPr lang="it-IT" dirty="0" err="1" smtClean="0">
                <a:solidFill>
                  <a:srgbClr val="191919"/>
                </a:solidFill>
                <a:latin typeface="Helvetica Neue" charset="0"/>
                <a:ea typeface="Helvetica Neue" charset="0"/>
                <a:cs typeface="Helvetica Neue" charset="0"/>
              </a:rPr>
              <a:t>paintings</a:t>
            </a:r>
            <a:r>
              <a:rPr lang="it-IT" dirty="0" smtClean="0">
                <a:solidFill>
                  <a:srgbClr val="191919"/>
                </a:solidFill>
                <a:latin typeface="Helvetica Neue" charset="0"/>
                <a:ea typeface="Helvetica Neue" charset="0"/>
                <a:cs typeface="Helvetica Neue" charset="0"/>
              </a:rPr>
              <a:t> </a:t>
            </a:r>
            <a:r>
              <a:rPr lang="it-IT" dirty="0" err="1">
                <a:solidFill>
                  <a:srgbClr val="191919"/>
                </a:solidFill>
                <a:latin typeface="Helvetica Neue" charset="0"/>
                <a:ea typeface="Helvetica Neue" charset="0"/>
                <a:cs typeface="Helvetica Neue" charset="0"/>
              </a:rPr>
              <a:t>accessible</a:t>
            </a:r>
            <a:r>
              <a:rPr lang="it-IT" dirty="0">
                <a:solidFill>
                  <a:srgbClr val="191919"/>
                </a:solidFill>
                <a:latin typeface="Helvetica Neue" charset="0"/>
                <a:ea typeface="Helvetica Neue" charset="0"/>
                <a:cs typeface="Helvetica Neue" charset="0"/>
              </a:rPr>
              <a:t> to </a:t>
            </a:r>
            <a:r>
              <a:rPr lang="it-IT" dirty="0" err="1">
                <a:solidFill>
                  <a:srgbClr val="191919"/>
                </a:solidFill>
                <a:latin typeface="Helvetica Neue" charset="0"/>
                <a:ea typeface="Helvetica Neue" charset="0"/>
                <a:cs typeface="Helvetica Neue" charset="0"/>
              </a:rPr>
              <a:t>all</a:t>
            </a:r>
            <a:r>
              <a:rPr lang="it-IT" dirty="0">
                <a:solidFill>
                  <a:srgbClr val="191919"/>
                </a:solidFill>
                <a:latin typeface="Helvetica Neue" charset="0"/>
                <a:ea typeface="Helvetica Neue" charset="0"/>
                <a:cs typeface="Helvetica Neue" charset="0"/>
              </a:rPr>
              <a:t>.</a:t>
            </a:r>
            <a:r>
              <a:rPr lang="it-IT" dirty="0" smtClean="0">
                <a:solidFill>
                  <a:srgbClr val="191919"/>
                </a:solidFill>
                <a:latin typeface="Helvetica Neue" charset="0"/>
                <a:ea typeface="Helvetica Neue" charset="0"/>
                <a:cs typeface="Helvetica Neue" charset="0"/>
              </a:rPr>
              <a:t> </a:t>
            </a:r>
            <a:endParaRPr lang="it-IT" dirty="0">
              <a:solidFill>
                <a:srgbClr val="191919"/>
              </a:solidFill>
              <a:latin typeface="Helvetica Neue" charset="0"/>
              <a:ea typeface="Helvetica Neue" charset="0"/>
              <a:cs typeface="Helvetica Neue" charset="0"/>
            </a:endParaRPr>
          </a:p>
        </p:txBody>
      </p:sp>
      <p:sp>
        <p:nvSpPr>
          <p:cNvPr id="3" name="CasellaDiTesto 2">
            <a:extLst>
              <a:ext uri="{FF2B5EF4-FFF2-40B4-BE49-F238E27FC236}">
                <a16:creationId xmlns="" xmlns:a16="http://schemas.microsoft.com/office/drawing/2014/main" id="{F72ACC13-7327-B74E-9429-C504F3C273CF}"/>
              </a:ext>
            </a:extLst>
          </p:cNvPr>
          <p:cNvSpPr txBox="1"/>
          <p:nvPr/>
        </p:nvSpPr>
        <p:spPr>
          <a:xfrm>
            <a:off x="18871" y="576471"/>
            <a:ext cx="1200329" cy="5885850"/>
          </a:xfrm>
          <a:prstGeom prst="rect">
            <a:avLst/>
          </a:prstGeom>
          <a:noFill/>
        </p:spPr>
        <p:txBody>
          <a:bodyPr vert="vert270" wrap="square" rtlCol="0">
            <a:spAutoFit/>
          </a:bodyPr>
          <a:lstStyle/>
          <a:p>
            <a:r>
              <a:rPr lang="it-IT" sz="6600" dirty="0" smtClean="0">
                <a:latin typeface="Helvetica" pitchFamily="2" charset="0"/>
              </a:rPr>
              <a:t>Project</a:t>
            </a:r>
            <a:endParaRPr lang="it-IT" sz="3600" dirty="0">
              <a:latin typeface="Helvetica" pitchFamily="2" charset="0"/>
            </a:endParaRPr>
          </a:p>
        </p:txBody>
      </p:sp>
      <p:sp>
        <p:nvSpPr>
          <p:cNvPr id="2" name="CasellaDiTesto 1"/>
          <p:cNvSpPr txBox="1"/>
          <p:nvPr/>
        </p:nvSpPr>
        <p:spPr>
          <a:xfrm>
            <a:off x="1219200" y="397278"/>
            <a:ext cx="8262730" cy="646331"/>
          </a:xfrm>
          <a:prstGeom prst="rect">
            <a:avLst/>
          </a:prstGeom>
          <a:noFill/>
        </p:spPr>
        <p:txBody>
          <a:bodyPr wrap="square" rtlCol="0">
            <a:spAutoFit/>
          </a:bodyPr>
          <a:lstStyle/>
          <a:p>
            <a:r>
              <a:rPr lang="it-IT" sz="3600" b="1" dirty="0" err="1" smtClean="0">
                <a:latin typeface="Helvetica Neue" charset="0"/>
                <a:ea typeface="Helvetica Neue" charset="0"/>
                <a:cs typeface="Helvetica Neue" charset="0"/>
              </a:rPr>
              <a:t>Mediation</a:t>
            </a:r>
            <a:r>
              <a:rPr lang="it-IT" sz="3600" b="1" dirty="0" smtClean="0">
                <a:latin typeface="Helvetica Neue" charset="0"/>
                <a:ea typeface="Helvetica Neue" charset="0"/>
                <a:cs typeface="Helvetica Neue" charset="0"/>
              </a:rPr>
              <a:t> Culture </a:t>
            </a:r>
            <a:r>
              <a:rPr lang="it-IT" sz="3600" b="1" dirty="0" err="1" smtClean="0">
                <a:latin typeface="Helvetica Neue" charset="0"/>
                <a:ea typeface="Helvetica Neue" charset="0"/>
                <a:cs typeface="Helvetica Neue" charset="0"/>
              </a:rPr>
              <a:t>Inclusion</a:t>
            </a:r>
            <a:r>
              <a:rPr lang="it-IT" sz="3600" b="1" dirty="0" smtClean="0">
                <a:latin typeface="Helvetica Neue" charset="0"/>
                <a:ea typeface="Helvetica Neue" charset="0"/>
                <a:cs typeface="Helvetica Neue" charset="0"/>
              </a:rPr>
              <a:t> (MCI)</a:t>
            </a:r>
            <a:endParaRPr lang="it-IT" sz="3600" b="1" dirty="0">
              <a:latin typeface="Helvetica Neue" charset="0"/>
              <a:ea typeface="Helvetica Neue" charset="0"/>
              <a:cs typeface="Helvetica Neue"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868" y="1236700"/>
            <a:ext cx="5294498" cy="3529930"/>
          </a:xfrm>
          <a:prstGeom prst="rect">
            <a:avLst/>
          </a:prstGeom>
        </p:spPr>
      </p:pic>
      <p:sp>
        <p:nvSpPr>
          <p:cNvPr id="7" name="CasellaDiTesto 6"/>
          <p:cNvSpPr txBox="1"/>
          <p:nvPr/>
        </p:nvSpPr>
        <p:spPr>
          <a:xfrm>
            <a:off x="1321650" y="4959721"/>
            <a:ext cx="8160280" cy="2523768"/>
          </a:xfrm>
          <a:prstGeom prst="rect">
            <a:avLst/>
          </a:prstGeom>
          <a:noFill/>
        </p:spPr>
        <p:txBody>
          <a:bodyPr wrap="square" rtlCol="0">
            <a:spAutoFit/>
          </a:bodyPr>
          <a:lstStyle/>
          <a:p>
            <a:pPr>
              <a:spcAft>
                <a:spcPts val="1200"/>
              </a:spcAft>
            </a:pPr>
            <a:r>
              <a:rPr lang="it-IT" b="1" dirty="0" err="1" smtClean="0">
                <a:solidFill>
                  <a:srgbClr val="191919"/>
                </a:solidFill>
                <a:latin typeface="Helvetica Neue" charset="0"/>
                <a:ea typeface="Helvetica Neue" charset="0"/>
                <a:cs typeface="Helvetica Neue" charset="0"/>
              </a:rPr>
              <a:t>Participants</a:t>
            </a:r>
            <a:r>
              <a:rPr lang="it-IT" b="1" dirty="0">
                <a:solidFill>
                  <a:srgbClr val="191919"/>
                </a:solidFill>
                <a:latin typeface="Helvetica Neue" charset="0"/>
                <a:ea typeface="Helvetica Neue" charset="0"/>
                <a:cs typeface="Helvetica Neue" charset="0"/>
              </a:rPr>
              <a:t>: </a:t>
            </a:r>
            <a:endParaRPr lang="it-IT" b="1" dirty="0" smtClean="0">
              <a:solidFill>
                <a:srgbClr val="191919"/>
              </a:solidFill>
              <a:latin typeface="Helvetica Neue" charset="0"/>
              <a:ea typeface="Helvetica Neue" charset="0"/>
              <a:cs typeface="Helvetica Neue" charset="0"/>
            </a:endParaRPr>
          </a:p>
          <a:p>
            <a:pPr marL="285750" indent="-285750">
              <a:spcAft>
                <a:spcPts val="1200"/>
              </a:spcAft>
              <a:buFont typeface="Arial" charset="0"/>
              <a:buChar char="•"/>
            </a:pPr>
            <a:r>
              <a:rPr lang="it-IT" dirty="0" smtClean="0">
                <a:solidFill>
                  <a:srgbClr val="191919"/>
                </a:solidFill>
                <a:latin typeface="Helvetica Neue" charset="0"/>
                <a:ea typeface="Helvetica Neue" charset="0"/>
                <a:cs typeface="Helvetica Neue" charset="0"/>
              </a:rPr>
              <a:t>team </a:t>
            </a:r>
            <a:r>
              <a:rPr lang="it-IT" dirty="0">
                <a:solidFill>
                  <a:srgbClr val="191919"/>
                </a:solidFill>
                <a:latin typeface="Helvetica Neue" charset="0"/>
                <a:ea typeface="Helvetica Neue" charset="0"/>
                <a:cs typeface="Helvetica Neue" charset="0"/>
              </a:rPr>
              <a:t>of </a:t>
            </a:r>
            <a:r>
              <a:rPr lang="it-IT" dirty="0" err="1">
                <a:solidFill>
                  <a:srgbClr val="191919"/>
                </a:solidFill>
                <a:latin typeface="Helvetica Neue" charset="0"/>
                <a:ea typeface="Helvetica Neue" charset="0"/>
                <a:cs typeface="Helvetica Neue" charset="0"/>
              </a:rPr>
              <a:t>researchers</a:t>
            </a:r>
            <a:r>
              <a:rPr lang="it-IT" dirty="0">
                <a:solidFill>
                  <a:srgbClr val="191919"/>
                </a:solidFill>
                <a:latin typeface="Helvetica Neue" charset="0"/>
                <a:ea typeface="Helvetica Neue" charset="0"/>
                <a:cs typeface="Helvetica Neue" charset="0"/>
              </a:rPr>
              <a:t> and </a:t>
            </a:r>
            <a:r>
              <a:rPr lang="it-IT" dirty="0" err="1">
                <a:solidFill>
                  <a:srgbClr val="191919"/>
                </a:solidFill>
                <a:latin typeface="Helvetica Neue" charset="0"/>
                <a:ea typeface="Helvetica Neue" charset="0"/>
                <a:cs typeface="Helvetica Neue" charset="0"/>
              </a:rPr>
              <a:t>university</a:t>
            </a:r>
            <a:r>
              <a:rPr lang="it-IT" dirty="0">
                <a:solidFill>
                  <a:srgbClr val="191919"/>
                </a:solidFill>
                <a:latin typeface="Helvetica Neue" charset="0"/>
                <a:ea typeface="Helvetica Neue" charset="0"/>
                <a:cs typeface="Helvetica Neue" charset="0"/>
              </a:rPr>
              <a:t> </a:t>
            </a:r>
            <a:r>
              <a:rPr lang="it-IT" dirty="0" err="1">
                <a:solidFill>
                  <a:srgbClr val="191919"/>
                </a:solidFill>
                <a:latin typeface="Helvetica Neue" charset="0"/>
                <a:ea typeface="Helvetica Neue" charset="0"/>
                <a:cs typeface="Helvetica Neue" charset="0"/>
              </a:rPr>
              <a:t>professors</a:t>
            </a:r>
            <a:r>
              <a:rPr lang="it-IT" dirty="0">
                <a:solidFill>
                  <a:srgbClr val="191919"/>
                </a:solidFill>
                <a:latin typeface="Helvetica Neue" charset="0"/>
                <a:ea typeface="Helvetica Neue" charset="0"/>
                <a:cs typeface="Helvetica Neue" charset="0"/>
              </a:rPr>
              <a:t>; </a:t>
            </a:r>
            <a:endParaRPr lang="it-IT" dirty="0" smtClean="0">
              <a:solidFill>
                <a:srgbClr val="191919"/>
              </a:solidFill>
              <a:latin typeface="Helvetica Neue" charset="0"/>
              <a:ea typeface="Helvetica Neue" charset="0"/>
              <a:cs typeface="Helvetica Neue" charset="0"/>
            </a:endParaRPr>
          </a:p>
          <a:p>
            <a:pPr marL="285750" indent="-285750">
              <a:spcAft>
                <a:spcPts val="1200"/>
              </a:spcAft>
              <a:buFont typeface="Arial" charset="0"/>
              <a:buChar char="•"/>
            </a:pPr>
            <a:r>
              <a:rPr lang="it-IT" dirty="0" smtClean="0">
                <a:solidFill>
                  <a:srgbClr val="191919"/>
                </a:solidFill>
                <a:latin typeface="Helvetica Neue" charset="0"/>
                <a:ea typeface="Helvetica Neue" charset="0"/>
                <a:cs typeface="Helvetica Neue" charset="0"/>
              </a:rPr>
              <a:t>75 </a:t>
            </a:r>
            <a:r>
              <a:rPr lang="it-IT" dirty="0" err="1">
                <a:solidFill>
                  <a:srgbClr val="191919"/>
                </a:solidFill>
                <a:latin typeface="Helvetica Neue" charset="0"/>
                <a:ea typeface="Helvetica Neue" charset="0"/>
                <a:cs typeface="Helvetica Neue" charset="0"/>
              </a:rPr>
              <a:t>Bachelor's</a:t>
            </a:r>
            <a:r>
              <a:rPr lang="it-IT" dirty="0">
                <a:solidFill>
                  <a:srgbClr val="191919"/>
                </a:solidFill>
                <a:latin typeface="Helvetica Neue" charset="0"/>
                <a:ea typeface="Helvetica Neue" charset="0"/>
                <a:cs typeface="Helvetica Neue" charset="0"/>
              </a:rPr>
              <a:t> </a:t>
            </a:r>
            <a:r>
              <a:rPr lang="it-IT" dirty="0" err="1">
                <a:solidFill>
                  <a:srgbClr val="191919"/>
                </a:solidFill>
                <a:latin typeface="Helvetica Neue" charset="0"/>
                <a:ea typeface="Helvetica Neue" charset="0"/>
                <a:cs typeface="Helvetica Neue" charset="0"/>
              </a:rPr>
              <a:t>students</a:t>
            </a:r>
            <a:r>
              <a:rPr lang="it-IT" dirty="0">
                <a:solidFill>
                  <a:srgbClr val="191919"/>
                </a:solidFill>
                <a:latin typeface="Helvetica Neue" charset="0"/>
                <a:ea typeface="Helvetica Neue" charset="0"/>
                <a:cs typeface="Helvetica Neue" charset="0"/>
              </a:rPr>
              <a:t> in Social Work; </a:t>
            </a:r>
            <a:endParaRPr lang="it-IT" dirty="0" smtClean="0">
              <a:solidFill>
                <a:srgbClr val="191919"/>
              </a:solidFill>
              <a:latin typeface="Helvetica Neue" charset="0"/>
              <a:ea typeface="Helvetica Neue" charset="0"/>
              <a:cs typeface="Helvetica Neue" charset="0"/>
            </a:endParaRPr>
          </a:p>
          <a:p>
            <a:pPr marL="285750" indent="-285750">
              <a:spcAft>
                <a:spcPts val="1200"/>
              </a:spcAft>
              <a:buFont typeface="Arial" charset="0"/>
              <a:buChar char="•"/>
            </a:pPr>
            <a:r>
              <a:rPr lang="it-IT" dirty="0" smtClean="0">
                <a:solidFill>
                  <a:srgbClr val="191919"/>
                </a:solidFill>
                <a:latin typeface="Helvetica Neue" charset="0"/>
                <a:ea typeface="Helvetica Neue" charset="0"/>
                <a:cs typeface="Helvetica Neue" charset="0"/>
              </a:rPr>
              <a:t>8 </a:t>
            </a:r>
            <a:r>
              <a:rPr lang="it-IT" dirty="0" err="1">
                <a:solidFill>
                  <a:srgbClr val="191919"/>
                </a:solidFill>
                <a:latin typeface="Helvetica Neue" charset="0"/>
                <a:ea typeface="Helvetica Neue" charset="0"/>
                <a:cs typeface="Helvetica Neue" charset="0"/>
              </a:rPr>
              <a:t>blind</a:t>
            </a:r>
            <a:r>
              <a:rPr lang="it-IT" dirty="0">
                <a:solidFill>
                  <a:srgbClr val="191919"/>
                </a:solidFill>
                <a:latin typeface="Helvetica Neue" charset="0"/>
                <a:ea typeface="Helvetica Neue" charset="0"/>
                <a:cs typeface="Helvetica Neue" charset="0"/>
              </a:rPr>
              <a:t> and </a:t>
            </a:r>
            <a:r>
              <a:rPr lang="it-IT" dirty="0" err="1">
                <a:solidFill>
                  <a:srgbClr val="191919"/>
                </a:solidFill>
                <a:latin typeface="Helvetica Neue" charset="0"/>
                <a:ea typeface="Helvetica Neue" charset="0"/>
                <a:cs typeface="Helvetica Neue" charset="0"/>
              </a:rPr>
              <a:t>partially</a:t>
            </a:r>
            <a:r>
              <a:rPr lang="it-IT" dirty="0">
                <a:solidFill>
                  <a:srgbClr val="191919"/>
                </a:solidFill>
                <a:latin typeface="Helvetica Neue" charset="0"/>
                <a:ea typeface="Helvetica Neue" charset="0"/>
                <a:cs typeface="Helvetica Neue" charset="0"/>
              </a:rPr>
              <a:t> </a:t>
            </a:r>
            <a:r>
              <a:rPr lang="it-IT" dirty="0" err="1">
                <a:solidFill>
                  <a:srgbClr val="191919"/>
                </a:solidFill>
                <a:latin typeface="Helvetica Neue" charset="0"/>
                <a:ea typeface="Helvetica Neue" charset="0"/>
                <a:cs typeface="Helvetica Neue" charset="0"/>
              </a:rPr>
              <a:t>sighted</a:t>
            </a:r>
            <a:r>
              <a:rPr lang="it-IT" dirty="0">
                <a:solidFill>
                  <a:srgbClr val="191919"/>
                </a:solidFill>
                <a:latin typeface="Helvetica Neue" charset="0"/>
                <a:ea typeface="Helvetica Neue" charset="0"/>
                <a:cs typeface="Helvetica Neue" charset="0"/>
              </a:rPr>
              <a:t> </a:t>
            </a:r>
            <a:r>
              <a:rPr lang="it-IT" dirty="0" err="1">
                <a:solidFill>
                  <a:srgbClr val="191919"/>
                </a:solidFill>
                <a:latin typeface="Helvetica Neue" charset="0"/>
                <a:ea typeface="Helvetica Neue" charset="0"/>
                <a:cs typeface="Helvetica Neue" charset="0"/>
              </a:rPr>
              <a:t>people</a:t>
            </a:r>
            <a:r>
              <a:rPr lang="it-IT" dirty="0">
                <a:solidFill>
                  <a:srgbClr val="191919"/>
                </a:solidFill>
                <a:latin typeface="Helvetica Neue" charset="0"/>
                <a:ea typeface="Helvetica Neue" charset="0"/>
                <a:cs typeface="Helvetica Neue" charset="0"/>
              </a:rPr>
              <a:t> </a:t>
            </a:r>
            <a:endParaRPr lang="it-IT" b="1" dirty="0">
              <a:solidFill>
                <a:srgbClr val="191919"/>
              </a:solidFill>
              <a:latin typeface="Helvetica Neue" charset="0"/>
              <a:ea typeface="Helvetica Neue" charset="0"/>
              <a:cs typeface="Helvetica Neue" charset="0"/>
            </a:endParaRPr>
          </a:p>
          <a:p>
            <a:pPr>
              <a:spcAft>
                <a:spcPts val="1200"/>
              </a:spcAft>
            </a:pPr>
            <a:endParaRPr lang="it-IT" dirty="0">
              <a:solidFill>
                <a:srgbClr val="191919"/>
              </a:solidFill>
              <a:latin typeface="Helvetica Neue" charset="0"/>
              <a:ea typeface="Helvetica Neue" charset="0"/>
              <a:cs typeface="Helvetica Neue" charset="0"/>
            </a:endParaRPr>
          </a:p>
          <a:p>
            <a:endParaRPr lang="it-IT" dirty="0"/>
          </a:p>
        </p:txBody>
      </p:sp>
    </p:spTree>
    <p:extLst>
      <p:ext uri="{BB962C8B-B14F-4D97-AF65-F5344CB8AC3E}">
        <p14:creationId xmlns:p14="http://schemas.microsoft.com/office/powerpoint/2010/main" val="3560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977561" y="725556"/>
            <a:ext cx="4742909" cy="6768548"/>
          </a:xfrm>
        </p:spPr>
        <p:txBody>
          <a:bodyPr>
            <a:noAutofit/>
          </a:bodyPr>
          <a:lstStyle/>
          <a:p>
            <a:pPr>
              <a:lnSpc>
                <a:spcPct val="100000"/>
              </a:lnSpc>
              <a:spcAft>
                <a:spcPts val="1200"/>
              </a:spcAft>
            </a:pPr>
            <a:r>
              <a:rPr lang="it-IT" sz="1800" dirty="0">
                <a:latin typeface="Helvetica" pitchFamily="2" charset="0"/>
                <a:ea typeface="Calibri" panose="020F0502020204030204" pitchFamily="34" charset="0"/>
              </a:rPr>
              <a:t>Can </a:t>
            </a:r>
            <a:r>
              <a:rPr lang="it-IT" sz="1800" dirty="0" err="1">
                <a:latin typeface="Helvetica" pitchFamily="2" charset="0"/>
                <a:ea typeface="Calibri" panose="020F0502020204030204" pitchFamily="34" charset="0"/>
              </a:rPr>
              <a:t>blind</a:t>
            </a:r>
            <a:r>
              <a:rPr lang="it-IT" sz="1800" dirty="0">
                <a:latin typeface="Helvetica" pitchFamily="2" charset="0"/>
                <a:ea typeface="Calibri" panose="020F0502020204030204" pitchFamily="34" charset="0"/>
              </a:rPr>
              <a:t> and </a:t>
            </a:r>
            <a:r>
              <a:rPr lang="it-IT" sz="1800" dirty="0" err="1">
                <a:latin typeface="Helvetica" pitchFamily="2" charset="0"/>
                <a:ea typeface="Calibri" panose="020F0502020204030204" pitchFamily="34" charset="0"/>
              </a:rPr>
              <a:t>partially</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sighted</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people</a:t>
            </a:r>
            <a:r>
              <a:rPr lang="it-IT" sz="1800" dirty="0">
                <a:latin typeface="Helvetica" pitchFamily="2" charset="0"/>
                <a:ea typeface="Calibri" panose="020F0502020204030204" pitchFamily="34" charset="0"/>
              </a:rPr>
              <a:t> exploit </a:t>
            </a:r>
            <a:r>
              <a:rPr lang="it-IT" sz="1800" dirty="0" err="1">
                <a:latin typeface="Helvetica" pitchFamily="2" charset="0"/>
                <a:ea typeface="Calibri" panose="020F0502020204030204" pitchFamily="34" charset="0"/>
              </a:rPr>
              <a:t>other</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sensory</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resources</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such</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as</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hearing</a:t>
            </a:r>
            <a:r>
              <a:rPr lang="it-IT" sz="1800" dirty="0">
                <a:latin typeface="Helvetica" pitchFamily="2" charset="0"/>
                <a:ea typeface="Calibri" panose="020F0502020204030204" pitchFamily="34" charset="0"/>
              </a:rPr>
              <a:t> to create </a:t>
            </a:r>
            <a:r>
              <a:rPr lang="it-IT" sz="1800" dirty="0" err="1">
                <a:latin typeface="Helvetica" pitchFamily="2" charset="0"/>
                <a:ea typeface="Calibri" panose="020F0502020204030204" pitchFamily="34" charset="0"/>
              </a:rPr>
              <a:t>mental</a:t>
            </a:r>
            <a:r>
              <a:rPr lang="it-IT" sz="1800" dirty="0">
                <a:latin typeface="Helvetica" pitchFamily="2" charset="0"/>
                <a:ea typeface="Calibri" panose="020F0502020204030204" pitchFamily="34" charset="0"/>
              </a:rPr>
              <a:t> images, </a:t>
            </a:r>
            <a:r>
              <a:rPr lang="it-IT" sz="1800" dirty="0" err="1">
                <a:latin typeface="Helvetica" pitchFamily="2" charset="0"/>
                <a:ea typeface="Calibri" panose="020F0502020204030204" pitchFamily="34" charset="0"/>
              </a:rPr>
              <a:t>even</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without</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any</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visual</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references</a:t>
            </a:r>
            <a:r>
              <a:rPr lang="it-IT" sz="1800" dirty="0">
                <a:latin typeface="Helvetica" pitchFamily="2" charset="0"/>
                <a:ea typeface="Calibri" panose="020F0502020204030204" pitchFamily="34" charset="0"/>
              </a:rPr>
              <a:t>? </a:t>
            </a:r>
          </a:p>
          <a:p>
            <a:pPr>
              <a:lnSpc>
                <a:spcPct val="100000"/>
              </a:lnSpc>
              <a:spcAft>
                <a:spcPts val="1200"/>
              </a:spcAft>
            </a:pPr>
            <a:r>
              <a:rPr lang="it-IT" sz="1800" dirty="0" err="1">
                <a:latin typeface="Helvetica" pitchFamily="2" charset="0"/>
                <a:ea typeface="Calibri" panose="020F0502020204030204" pitchFamily="34" charset="0"/>
              </a:rPr>
              <a:t>Is</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it</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possible</a:t>
            </a:r>
            <a:r>
              <a:rPr lang="it-IT" sz="1800" dirty="0">
                <a:latin typeface="Helvetica" pitchFamily="2" charset="0"/>
                <a:ea typeface="Calibri" panose="020F0502020204030204" pitchFamily="34" charset="0"/>
              </a:rPr>
              <a:t> to </a:t>
            </a:r>
            <a:r>
              <a:rPr lang="it-IT" sz="1800" dirty="0" err="1">
                <a:latin typeface="Helvetica" pitchFamily="2" charset="0"/>
                <a:ea typeface="Calibri" panose="020F0502020204030204" pitchFamily="34" charset="0"/>
              </a:rPr>
              <a:t>make</a:t>
            </a:r>
            <a:r>
              <a:rPr lang="it-IT" sz="1800" dirty="0">
                <a:latin typeface="Helvetica" pitchFamily="2" charset="0"/>
                <a:ea typeface="Calibri" panose="020F0502020204030204" pitchFamily="34" charset="0"/>
              </a:rPr>
              <a:t> a work of art "</a:t>
            </a:r>
            <a:r>
              <a:rPr lang="it-IT" sz="1800" dirty="0" err="1">
                <a:latin typeface="Helvetica" pitchFamily="2" charset="0"/>
                <a:ea typeface="Calibri" panose="020F0502020204030204" pitchFamily="34" charset="0"/>
              </a:rPr>
              <a:t>visible</a:t>
            </a:r>
            <a:r>
              <a:rPr lang="it-IT" sz="1800" dirty="0">
                <a:latin typeface="Helvetica" pitchFamily="2" charset="0"/>
                <a:ea typeface="Calibri" panose="020F0502020204030204" pitchFamily="34" charset="0"/>
              </a:rPr>
              <a:t>" to </a:t>
            </a:r>
            <a:r>
              <a:rPr lang="it-IT" sz="1800" dirty="0" err="1">
                <a:latin typeface="Helvetica" pitchFamily="2" charset="0"/>
                <a:ea typeface="Calibri" panose="020F0502020204030204" pitchFamily="34" charset="0"/>
              </a:rPr>
              <a:t>people</a:t>
            </a:r>
            <a:r>
              <a:rPr lang="it-IT" sz="1800" dirty="0">
                <a:latin typeface="Helvetica" pitchFamily="2" charset="0"/>
                <a:ea typeface="Calibri" panose="020F0502020204030204" pitchFamily="34" charset="0"/>
              </a:rPr>
              <a:t> with </a:t>
            </a:r>
            <a:r>
              <a:rPr lang="it-IT" sz="1800" dirty="0" err="1">
                <a:latin typeface="Helvetica" pitchFamily="2" charset="0"/>
                <a:ea typeface="Calibri" panose="020F0502020204030204" pitchFamily="34" charset="0"/>
              </a:rPr>
              <a:t>visual</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impairments</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through</a:t>
            </a:r>
            <a:r>
              <a:rPr lang="it-IT" sz="1800" dirty="0">
                <a:latin typeface="Helvetica" pitchFamily="2" charset="0"/>
                <a:ea typeface="Calibri" panose="020F0502020204030204" pitchFamily="34" charset="0"/>
              </a:rPr>
              <a:t> the use of </a:t>
            </a:r>
            <a:r>
              <a:rPr lang="it-IT" sz="1800" dirty="0" err="1">
                <a:latin typeface="Helvetica" pitchFamily="2" charset="0"/>
                <a:ea typeface="Calibri" panose="020F0502020204030204" pitchFamily="34" charset="0"/>
              </a:rPr>
              <a:t>language</a:t>
            </a:r>
            <a:r>
              <a:rPr lang="it-IT" sz="1800" dirty="0">
                <a:latin typeface="Helvetica" pitchFamily="2" charset="0"/>
                <a:ea typeface="Calibri" panose="020F0502020204030204" pitchFamily="34" charset="0"/>
              </a:rPr>
              <a:t> and narrative </a:t>
            </a:r>
            <a:r>
              <a:rPr lang="it-IT" sz="1800" dirty="0" err="1">
                <a:latin typeface="Helvetica" pitchFamily="2" charset="0"/>
                <a:ea typeface="Calibri" panose="020F0502020204030204" pitchFamily="34" charset="0"/>
              </a:rPr>
              <a:t>descriptions</a:t>
            </a:r>
            <a:r>
              <a:rPr lang="it-IT" sz="1800" dirty="0">
                <a:latin typeface="Helvetica" pitchFamily="2" charset="0"/>
                <a:ea typeface="Calibri" panose="020F0502020204030204" pitchFamily="34" charset="0"/>
              </a:rPr>
              <a:t>? </a:t>
            </a:r>
          </a:p>
          <a:p>
            <a:pPr>
              <a:lnSpc>
                <a:spcPct val="100000"/>
              </a:lnSpc>
              <a:spcAft>
                <a:spcPts val="1200"/>
              </a:spcAft>
            </a:pPr>
            <a:r>
              <a:rPr lang="it-IT" sz="1800" dirty="0" err="1">
                <a:latin typeface="Helvetica" pitchFamily="2" charset="0"/>
                <a:ea typeface="Calibri" panose="020F0502020204030204" pitchFamily="34" charset="0"/>
              </a:rPr>
              <a:t>If</a:t>
            </a:r>
            <a:r>
              <a:rPr lang="it-IT" sz="1800" dirty="0">
                <a:latin typeface="Helvetica" pitchFamily="2" charset="0"/>
                <a:ea typeface="Calibri" panose="020F0502020204030204" pitchFamily="34" charset="0"/>
              </a:rPr>
              <a:t> the </a:t>
            </a:r>
            <a:r>
              <a:rPr lang="it-IT" sz="1800" dirty="0" err="1">
                <a:latin typeface="Helvetica" pitchFamily="2" charset="0"/>
                <a:ea typeface="Calibri" panose="020F0502020204030204" pitchFamily="34" charset="0"/>
              </a:rPr>
              <a:t>answer</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is</a:t>
            </a:r>
            <a:r>
              <a:rPr lang="it-IT" sz="1800" dirty="0">
                <a:latin typeface="Helvetica" pitchFamily="2" charset="0"/>
                <a:ea typeface="Calibri" panose="020F0502020204030204" pitchFamily="34" charset="0"/>
              </a:rPr>
              <a:t> yes, </a:t>
            </a:r>
            <a:r>
              <a:rPr lang="it-IT" sz="1800" dirty="0" err="1">
                <a:latin typeface="Helvetica" pitchFamily="2" charset="0"/>
                <a:ea typeface="Calibri" panose="020F0502020204030204" pitchFamily="34" charset="0"/>
              </a:rPr>
              <a:t>which</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works</a:t>
            </a:r>
            <a:r>
              <a:rPr lang="it-IT" sz="1800" dirty="0">
                <a:latin typeface="Helvetica" pitchFamily="2" charset="0"/>
                <a:ea typeface="Calibri" panose="020F0502020204030204" pitchFamily="34" charset="0"/>
              </a:rPr>
              <a:t> are </a:t>
            </a:r>
            <a:r>
              <a:rPr lang="it-IT" sz="1800" dirty="0" err="1">
                <a:latin typeface="Helvetica" pitchFamily="2" charset="0"/>
                <a:ea typeface="Calibri" panose="020F0502020204030204" pitchFamily="34" charset="0"/>
              </a:rPr>
              <a:t>most</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accessible</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through</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language</a:t>
            </a:r>
            <a:r>
              <a:rPr lang="it-IT" sz="1800" dirty="0">
                <a:latin typeface="Helvetica" pitchFamily="2" charset="0"/>
                <a:ea typeface="Calibri" panose="020F0502020204030204" pitchFamily="34" charset="0"/>
              </a:rPr>
              <a:t>? </a:t>
            </a:r>
          </a:p>
          <a:p>
            <a:pPr>
              <a:lnSpc>
                <a:spcPct val="100000"/>
              </a:lnSpc>
              <a:spcAft>
                <a:spcPts val="1200"/>
              </a:spcAft>
            </a:pPr>
            <a:r>
              <a:rPr lang="it-IT" sz="1800" dirty="0" err="1">
                <a:latin typeface="Helvetica" pitchFamily="2" charset="0"/>
                <a:ea typeface="Calibri" panose="020F0502020204030204" pitchFamily="34" charset="0"/>
              </a:rPr>
              <a:t>What</a:t>
            </a:r>
            <a:r>
              <a:rPr lang="it-IT" sz="1800" dirty="0">
                <a:latin typeface="Helvetica" pitchFamily="2" charset="0"/>
                <a:ea typeface="Calibri" panose="020F0502020204030204" pitchFamily="34" charset="0"/>
              </a:rPr>
              <a:t> information and </a:t>
            </a:r>
            <a:r>
              <a:rPr lang="it-IT" sz="1800" dirty="0" err="1">
                <a:latin typeface="Helvetica" pitchFamily="2" charset="0"/>
                <a:ea typeface="Calibri" panose="020F0502020204030204" pitchFamily="34" charset="0"/>
              </a:rPr>
              <a:t>content</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should</a:t>
            </a:r>
            <a:r>
              <a:rPr lang="it-IT" sz="1800" dirty="0">
                <a:latin typeface="Helvetica" pitchFamily="2" charset="0"/>
                <a:ea typeface="Calibri" panose="020F0502020204030204" pitchFamily="34" charset="0"/>
              </a:rPr>
              <a:t> be </a:t>
            </a:r>
            <a:r>
              <a:rPr lang="it-IT" sz="1800" dirty="0" err="1">
                <a:latin typeface="Helvetica" pitchFamily="2" charset="0"/>
                <a:ea typeface="Calibri" panose="020F0502020204030204" pitchFamily="34" charset="0"/>
              </a:rPr>
              <a:t>favoured</a:t>
            </a:r>
            <a:r>
              <a:rPr lang="it-IT" sz="1800" dirty="0">
                <a:latin typeface="Helvetica" pitchFamily="2" charset="0"/>
                <a:ea typeface="Calibri" panose="020F0502020204030204" pitchFamily="34" charset="0"/>
              </a:rPr>
              <a:t> in </a:t>
            </a:r>
            <a:r>
              <a:rPr lang="it-IT" sz="1800" dirty="0" err="1">
                <a:latin typeface="Helvetica" pitchFamily="2" charset="0"/>
                <a:ea typeface="Calibri" panose="020F0502020204030204" pitchFamily="34" charset="0"/>
              </a:rPr>
              <a:t>constructing</a:t>
            </a:r>
            <a:r>
              <a:rPr lang="it-IT" sz="1800" dirty="0">
                <a:latin typeface="Helvetica" pitchFamily="2" charset="0"/>
                <a:ea typeface="Calibri" panose="020F0502020204030204" pitchFamily="34" charset="0"/>
              </a:rPr>
              <a:t> the account? </a:t>
            </a:r>
          </a:p>
          <a:p>
            <a:pPr>
              <a:lnSpc>
                <a:spcPct val="100000"/>
              </a:lnSpc>
              <a:spcAft>
                <a:spcPts val="1200"/>
              </a:spcAft>
            </a:pPr>
            <a:r>
              <a:rPr lang="it-IT" sz="1800" dirty="0" err="1">
                <a:latin typeface="Helvetica" pitchFamily="2" charset="0"/>
                <a:ea typeface="Calibri" panose="020F0502020204030204" pitchFamily="34" charset="0"/>
              </a:rPr>
              <a:t>Which</a:t>
            </a:r>
            <a:r>
              <a:rPr lang="it-IT" sz="1800" dirty="0">
                <a:latin typeface="Helvetica" pitchFamily="2" charset="0"/>
                <a:ea typeface="Calibri" panose="020F0502020204030204" pitchFamily="34" charset="0"/>
              </a:rPr>
              <a:t> aids </a:t>
            </a:r>
            <a:r>
              <a:rPr lang="it-IT" sz="1800" dirty="0" err="1">
                <a:latin typeface="Helvetica" pitchFamily="2" charset="0"/>
                <a:ea typeface="Calibri" panose="020F0502020204030204" pitchFamily="34" charset="0"/>
              </a:rPr>
              <a:t>should</a:t>
            </a:r>
            <a:r>
              <a:rPr lang="it-IT" sz="1800" dirty="0">
                <a:latin typeface="Helvetica" pitchFamily="2" charset="0"/>
                <a:ea typeface="Calibri" panose="020F0502020204030204" pitchFamily="34" charset="0"/>
              </a:rPr>
              <a:t> be </a:t>
            </a:r>
            <a:r>
              <a:rPr lang="it-IT" sz="1800" dirty="0" err="1">
                <a:latin typeface="Helvetica" pitchFamily="2" charset="0"/>
                <a:ea typeface="Calibri" panose="020F0502020204030204" pitchFamily="34" charset="0"/>
              </a:rPr>
              <a:t>used</a:t>
            </a:r>
            <a:r>
              <a:rPr lang="it-IT" sz="1800" dirty="0">
                <a:latin typeface="Helvetica" pitchFamily="2" charset="0"/>
                <a:ea typeface="Calibri" panose="020F0502020204030204" pitchFamily="34" charset="0"/>
              </a:rPr>
              <a:t> to </a:t>
            </a:r>
            <a:r>
              <a:rPr lang="it-IT" sz="1800" dirty="0" err="1">
                <a:latin typeface="Helvetica" pitchFamily="2" charset="0"/>
                <a:ea typeface="Calibri" panose="020F0502020204030204" pitchFamily="34" charset="0"/>
              </a:rPr>
              <a:t>effectively</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convey</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descriptions</a:t>
            </a:r>
            <a:r>
              <a:rPr lang="it-IT" sz="1800" dirty="0">
                <a:latin typeface="Helvetica" pitchFamily="2" charset="0"/>
                <a:ea typeface="Calibri" panose="020F0502020204030204" pitchFamily="34" charset="0"/>
              </a:rPr>
              <a:t> to </a:t>
            </a:r>
            <a:r>
              <a:rPr lang="it-IT" sz="1800" dirty="0" err="1">
                <a:latin typeface="Helvetica" pitchFamily="2" charset="0"/>
                <a:ea typeface="Calibri" panose="020F0502020204030204" pitchFamily="34" charset="0"/>
              </a:rPr>
              <a:t>people</a:t>
            </a:r>
            <a:r>
              <a:rPr lang="it-IT" sz="1800" dirty="0">
                <a:latin typeface="Helvetica" pitchFamily="2" charset="0"/>
                <a:ea typeface="Calibri" panose="020F0502020204030204" pitchFamily="34" charset="0"/>
              </a:rPr>
              <a:t> with </a:t>
            </a:r>
            <a:r>
              <a:rPr lang="it-IT" sz="1800" dirty="0" err="1">
                <a:latin typeface="Helvetica" pitchFamily="2" charset="0"/>
                <a:ea typeface="Calibri" panose="020F0502020204030204" pitchFamily="34" charset="0"/>
              </a:rPr>
              <a:t>visual</a:t>
            </a:r>
            <a:r>
              <a:rPr lang="it-IT" sz="1800" dirty="0">
                <a:latin typeface="Helvetica" pitchFamily="2" charset="0"/>
                <a:ea typeface="Calibri" panose="020F0502020204030204" pitchFamily="34" charset="0"/>
              </a:rPr>
              <a:t> </a:t>
            </a:r>
            <a:r>
              <a:rPr lang="it-IT" sz="1800" dirty="0" err="1">
                <a:latin typeface="Helvetica" pitchFamily="2" charset="0"/>
                <a:ea typeface="Calibri" panose="020F0502020204030204" pitchFamily="34" charset="0"/>
              </a:rPr>
              <a:t>impairments</a:t>
            </a:r>
            <a:r>
              <a:rPr lang="it-IT" sz="1800" dirty="0" smtClean="0">
                <a:latin typeface="Helvetica" pitchFamily="2" charset="0"/>
                <a:ea typeface="Calibri" panose="020F0502020204030204" pitchFamily="34" charset="0"/>
              </a:rPr>
              <a:t>?</a:t>
            </a:r>
            <a:endParaRPr lang="it-IT" sz="1800" dirty="0">
              <a:latin typeface="Helvetica" pitchFamily="2" charset="0"/>
              <a:ea typeface="Calibri" panose="020F0502020204030204" pitchFamily="34" charset="0"/>
            </a:endParaRPr>
          </a:p>
        </p:txBody>
      </p:sp>
      <p:sp>
        <p:nvSpPr>
          <p:cNvPr id="4" name="CasellaDiTesto 3">
            <a:extLst>
              <a:ext uri="{FF2B5EF4-FFF2-40B4-BE49-F238E27FC236}">
                <a16:creationId xmlns="" xmlns:a16="http://schemas.microsoft.com/office/drawing/2014/main" id="{D0A93514-1643-9E4F-8A1A-DBCE3BFF648A}"/>
              </a:ext>
            </a:extLst>
          </p:cNvPr>
          <p:cNvSpPr txBox="1"/>
          <p:nvPr/>
        </p:nvSpPr>
        <p:spPr>
          <a:xfrm>
            <a:off x="18871" y="1"/>
            <a:ext cx="1200329" cy="6462320"/>
          </a:xfrm>
          <a:prstGeom prst="rect">
            <a:avLst/>
          </a:prstGeom>
          <a:noFill/>
        </p:spPr>
        <p:txBody>
          <a:bodyPr vert="vert270" wrap="square" rtlCol="0">
            <a:spAutoFit/>
          </a:bodyPr>
          <a:lstStyle/>
          <a:p>
            <a:r>
              <a:rPr lang="it-IT" sz="6600" dirty="0">
                <a:latin typeface="Helvetica" pitchFamily="2" charset="0"/>
              </a:rPr>
              <a:t>Questions</a:t>
            </a:r>
          </a:p>
        </p:txBody>
      </p:sp>
      <p:pic>
        <p:nvPicPr>
          <p:cNvPr id="5" name="Immagine 4">
            <a:extLst>
              <a:ext uri="{FF2B5EF4-FFF2-40B4-BE49-F238E27FC236}">
                <a16:creationId xmlns="" xmlns:a16="http://schemas.microsoft.com/office/drawing/2014/main" id="{A3C696CA-797C-994D-91AE-57D22E99C6EC}"/>
              </a:ext>
            </a:extLst>
          </p:cNvPr>
          <p:cNvPicPr>
            <a:picLocks noChangeAspect="1"/>
          </p:cNvPicPr>
          <p:nvPr/>
        </p:nvPicPr>
        <p:blipFill>
          <a:blip r:embed="rId2"/>
          <a:stretch>
            <a:fillRect/>
          </a:stretch>
        </p:blipFill>
        <p:spPr>
          <a:xfrm>
            <a:off x="1449674" y="0"/>
            <a:ext cx="3297413" cy="6858000"/>
          </a:xfrm>
          <a:prstGeom prst="rect">
            <a:avLst/>
          </a:prstGeom>
        </p:spPr>
      </p:pic>
    </p:spTree>
    <p:extLst>
      <p:ext uri="{BB962C8B-B14F-4D97-AF65-F5344CB8AC3E}">
        <p14:creationId xmlns:p14="http://schemas.microsoft.com/office/powerpoint/2010/main" val="2114667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06122" y="219634"/>
            <a:ext cx="8299878" cy="1350750"/>
          </a:xfrm>
        </p:spPr>
        <p:txBody>
          <a:bodyPr>
            <a:noAutofit/>
          </a:bodyPr>
          <a:lstStyle/>
          <a:p>
            <a:pPr marL="0" indent="0">
              <a:buNone/>
            </a:pPr>
            <a:r>
              <a:rPr lang="it-IT" sz="1800" dirty="0" smtClean="0">
                <a:latin typeface="Helvetica Neue" charset="0"/>
                <a:ea typeface="Helvetica Neue" charset="0"/>
                <a:cs typeface="Helvetica Neue" charset="0"/>
              </a:rPr>
              <a:t>75 </a:t>
            </a:r>
            <a:r>
              <a:rPr lang="it-IT" sz="1800" dirty="0" err="1" smtClean="0">
                <a:latin typeface="Helvetica Neue" charset="0"/>
                <a:ea typeface="Helvetica Neue" charset="0"/>
                <a:cs typeface="Helvetica Neue" charset="0"/>
              </a:rPr>
              <a:t>students</a:t>
            </a:r>
            <a:r>
              <a:rPr lang="it-IT" sz="1800" dirty="0" smtClean="0">
                <a:latin typeface="Helvetica Neue" charset="0"/>
                <a:ea typeface="Helvetica Neue" charset="0"/>
                <a:cs typeface="Helvetica Neue" charset="0"/>
              </a:rPr>
              <a:t> </a:t>
            </a:r>
            <a:r>
              <a:rPr lang="it-IT" sz="1800" dirty="0" err="1" smtClean="0">
                <a:latin typeface="Helvetica Neue" charset="0"/>
                <a:ea typeface="Helvetica Neue" charset="0"/>
                <a:cs typeface="Helvetica Neue" charset="0"/>
              </a:rPr>
              <a:t>divided</a:t>
            </a:r>
            <a:r>
              <a:rPr lang="it-IT" sz="1800" dirty="0" smtClean="0">
                <a:latin typeface="Helvetica Neue" charset="0"/>
                <a:ea typeface="Helvetica Neue" charset="0"/>
                <a:cs typeface="Helvetica Neue" charset="0"/>
              </a:rPr>
              <a:t> </a:t>
            </a:r>
            <a:r>
              <a:rPr lang="it-IT" sz="1800" dirty="0" err="1">
                <a:latin typeface="Helvetica Neue" charset="0"/>
                <a:ea typeface="Helvetica Neue" charset="0"/>
                <a:cs typeface="Helvetica Neue" charset="0"/>
              </a:rPr>
              <a:t>into</a:t>
            </a:r>
            <a:r>
              <a:rPr lang="it-IT" sz="1800" dirty="0">
                <a:latin typeface="Helvetica Neue" charset="0"/>
                <a:ea typeface="Helvetica Neue" charset="0"/>
                <a:cs typeface="Helvetica Neue" charset="0"/>
              </a:rPr>
              <a:t> </a:t>
            </a:r>
            <a:r>
              <a:rPr lang="it-IT" sz="1800" dirty="0" smtClean="0">
                <a:latin typeface="Helvetica Neue" charset="0"/>
                <a:ea typeface="Helvetica Neue" charset="0"/>
                <a:cs typeface="Helvetica Neue" charset="0"/>
              </a:rPr>
              <a:t>5 </a:t>
            </a:r>
            <a:r>
              <a:rPr lang="it-IT" sz="1800" dirty="0" err="1" smtClean="0">
                <a:latin typeface="Helvetica Neue" charset="0"/>
                <a:ea typeface="Helvetica Neue" charset="0"/>
                <a:cs typeface="Helvetica Neue" charset="0"/>
              </a:rPr>
              <a:t>groups</a:t>
            </a:r>
            <a:r>
              <a:rPr lang="it-IT" sz="1800" dirty="0" smtClean="0">
                <a:latin typeface="Helvetica Neue" charset="0"/>
                <a:ea typeface="Helvetica Neue" charset="0"/>
                <a:cs typeface="Helvetica Neue" charset="0"/>
              </a:rPr>
              <a:t> (1 </a:t>
            </a:r>
            <a:r>
              <a:rPr lang="it-IT" sz="1800" dirty="0" err="1">
                <a:latin typeface="Helvetica Neue" charset="0"/>
                <a:ea typeface="Helvetica Neue" charset="0"/>
                <a:cs typeface="Helvetica Neue" charset="0"/>
              </a:rPr>
              <a:t>group</a:t>
            </a:r>
            <a:r>
              <a:rPr lang="it-IT" sz="1800" dirty="0">
                <a:latin typeface="Helvetica Neue" charset="0"/>
                <a:ea typeface="Helvetica Neue" charset="0"/>
                <a:cs typeface="Helvetica Neue" charset="0"/>
              </a:rPr>
              <a:t> per </a:t>
            </a:r>
            <a:r>
              <a:rPr lang="it-IT" sz="1800" dirty="0" smtClean="0">
                <a:latin typeface="Helvetica Neue" charset="0"/>
                <a:ea typeface="Helvetica Neue" charset="0"/>
                <a:cs typeface="Helvetica Neue" charset="0"/>
              </a:rPr>
              <a:t>room).</a:t>
            </a:r>
            <a:r>
              <a:rPr lang="it-IT" sz="1800" dirty="0">
                <a:latin typeface="Helvetica Neue" charset="0"/>
                <a:ea typeface="Helvetica Neue" charset="0"/>
                <a:cs typeface="Helvetica Neue" charset="0"/>
              </a:rPr>
              <a:t> </a:t>
            </a:r>
            <a:r>
              <a:rPr lang="it-IT" sz="1800" dirty="0" err="1" smtClean="0">
                <a:latin typeface="Helvetica Neue" charset="0"/>
                <a:ea typeface="Helvetica Neue" charset="0"/>
                <a:cs typeface="Helvetica Neue" charset="0"/>
              </a:rPr>
              <a:t>Each</a:t>
            </a:r>
            <a:r>
              <a:rPr lang="it-IT" sz="1800" dirty="0" smtClean="0">
                <a:latin typeface="Helvetica Neue" charset="0"/>
                <a:ea typeface="Helvetica Neue" charset="0"/>
                <a:cs typeface="Helvetica Neue" charset="0"/>
              </a:rPr>
              <a:t> </a:t>
            </a:r>
            <a:r>
              <a:rPr lang="it-IT" sz="1800" dirty="0" err="1">
                <a:latin typeface="Helvetica Neue" charset="0"/>
                <a:ea typeface="Helvetica Neue" charset="0"/>
                <a:cs typeface="Helvetica Neue" charset="0"/>
              </a:rPr>
              <a:t>person</a:t>
            </a:r>
            <a:r>
              <a:rPr lang="it-IT" sz="1800" dirty="0">
                <a:latin typeface="Helvetica Neue" charset="0"/>
                <a:ea typeface="Helvetica Neue" charset="0"/>
                <a:cs typeface="Helvetica Neue" charset="0"/>
              </a:rPr>
              <a:t> in the </a:t>
            </a:r>
            <a:r>
              <a:rPr lang="it-IT" sz="1800" dirty="0" err="1">
                <a:latin typeface="Helvetica Neue" charset="0"/>
                <a:ea typeface="Helvetica Neue" charset="0"/>
                <a:cs typeface="Helvetica Neue" charset="0"/>
              </a:rPr>
              <a:t>group</a:t>
            </a:r>
            <a:r>
              <a:rPr lang="it-IT" sz="1800" dirty="0">
                <a:latin typeface="Helvetica Neue" charset="0"/>
                <a:ea typeface="Helvetica Neue" charset="0"/>
                <a:cs typeface="Helvetica Neue" charset="0"/>
              </a:rPr>
              <a:t> </a:t>
            </a:r>
            <a:r>
              <a:rPr lang="it-IT" sz="1800" dirty="0" err="1" smtClean="0">
                <a:latin typeface="Helvetica Neue" charset="0"/>
                <a:ea typeface="Helvetica Neue" charset="0"/>
                <a:cs typeface="Helvetica Neue" charset="0"/>
              </a:rPr>
              <a:t>produces</a:t>
            </a:r>
            <a:r>
              <a:rPr lang="it-IT" sz="1800" dirty="0" smtClean="0">
                <a:latin typeface="Helvetica Neue" charset="0"/>
                <a:ea typeface="Helvetica Neue" charset="0"/>
                <a:cs typeface="Helvetica Neue" charset="0"/>
              </a:rPr>
              <a:t> </a:t>
            </a:r>
            <a:r>
              <a:rPr lang="it-IT" sz="1800" dirty="0">
                <a:latin typeface="Helvetica Neue" charset="0"/>
                <a:ea typeface="Helvetica Neue" charset="0"/>
                <a:cs typeface="Helvetica Neue" charset="0"/>
              </a:rPr>
              <a:t>a </a:t>
            </a:r>
            <a:r>
              <a:rPr lang="it-IT" sz="1800" dirty="0" err="1">
                <a:latin typeface="Helvetica Neue" charset="0"/>
                <a:ea typeface="Helvetica Neue" charset="0"/>
                <a:cs typeface="Helvetica Neue" charset="0"/>
              </a:rPr>
              <a:t>detailed</a:t>
            </a:r>
            <a:r>
              <a:rPr lang="it-IT" sz="1800" dirty="0">
                <a:latin typeface="Helvetica Neue" charset="0"/>
                <a:ea typeface="Helvetica Neue" charset="0"/>
                <a:cs typeface="Helvetica Neue" charset="0"/>
              </a:rPr>
              <a:t> </a:t>
            </a:r>
            <a:r>
              <a:rPr lang="it-IT" sz="1800" dirty="0" err="1">
                <a:latin typeface="Helvetica Neue" charset="0"/>
                <a:ea typeface="Helvetica Neue" charset="0"/>
                <a:cs typeface="Helvetica Neue" charset="0"/>
              </a:rPr>
              <a:t>description</a:t>
            </a:r>
            <a:r>
              <a:rPr lang="it-IT" sz="1800" dirty="0">
                <a:latin typeface="Helvetica Neue" charset="0"/>
                <a:ea typeface="Helvetica Neue" charset="0"/>
                <a:cs typeface="Helvetica Neue" charset="0"/>
              </a:rPr>
              <a:t> of the </a:t>
            </a:r>
            <a:r>
              <a:rPr lang="it-IT" sz="1800" dirty="0" err="1">
                <a:latin typeface="Helvetica Neue" charset="0"/>
                <a:ea typeface="Helvetica Neue" charset="0"/>
                <a:cs typeface="Helvetica Neue" charset="0"/>
              </a:rPr>
              <a:t>same</a:t>
            </a:r>
            <a:r>
              <a:rPr lang="it-IT" sz="1800" dirty="0">
                <a:latin typeface="Helvetica Neue" charset="0"/>
                <a:ea typeface="Helvetica Neue" charset="0"/>
                <a:cs typeface="Helvetica Neue" charset="0"/>
              </a:rPr>
              <a:t> </a:t>
            </a:r>
            <a:r>
              <a:rPr lang="it-IT" sz="1800" dirty="0" smtClean="0">
                <a:latin typeface="Helvetica Neue" charset="0"/>
                <a:ea typeface="Helvetica Neue" charset="0"/>
                <a:cs typeface="Helvetica Neue" charset="0"/>
              </a:rPr>
              <a:t>work </a:t>
            </a:r>
            <a:r>
              <a:rPr lang="it-IT" sz="1800" dirty="0" err="1" smtClean="0">
                <a:latin typeface="Helvetica Neue" charset="0"/>
                <a:ea typeface="Helvetica Neue" charset="0"/>
                <a:cs typeface="Helvetica Neue" charset="0"/>
              </a:rPr>
              <a:t>aimed</a:t>
            </a:r>
            <a:r>
              <a:rPr lang="it-IT" sz="1800" dirty="0" smtClean="0">
                <a:latin typeface="Helvetica Neue" charset="0"/>
                <a:ea typeface="Helvetica Neue" charset="0"/>
                <a:cs typeface="Helvetica Neue" charset="0"/>
              </a:rPr>
              <a:t> </a:t>
            </a:r>
            <a:r>
              <a:rPr lang="it-IT" sz="1800" dirty="0" err="1">
                <a:latin typeface="Helvetica Neue" charset="0"/>
                <a:ea typeface="Helvetica Neue" charset="0"/>
                <a:cs typeface="Helvetica Neue" charset="0"/>
              </a:rPr>
              <a:t>at</a:t>
            </a:r>
            <a:r>
              <a:rPr lang="it-IT" sz="1800" dirty="0">
                <a:latin typeface="Helvetica Neue" charset="0"/>
                <a:ea typeface="Helvetica Neue" charset="0"/>
                <a:cs typeface="Helvetica Neue" charset="0"/>
              </a:rPr>
              <a:t> </a:t>
            </a:r>
            <a:r>
              <a:rPr lang="it-IT" sz="1800" dirty="0" err="1">
                <a:latin typeface="Helvetica Neue" charset="0"/>
                <a:ea typeface="Helvetica Neue" charset="0"/>
                <a:cs typeface="Helvetica Neue" charset="0"/>
              </a:rPr>
              <a:t>making</a:t>
            </a:r>
            <a:r>
              <a:rPr lang="it-IT" sz="1800" dirty="0">
                <a:latin typeface="Helvetica Neue" charset="0"/>
                <a:ea typeface="Helvetica Neue" charset="0"/>
                <a:cs typeface="Helvetica Neue" charset="0"/>
              </a:rPr>
              <a:t> "</a:t>
            </a:r>
            <a:r>
              <a:rPr lang="it-IT" sz="1800" dirty="0" err="1">
                <a:latin typeface="Helvetica Neue" charset="0"/>
                <a:ea typeface="Helvetica Neue" charset="0"/>
                <a:cs typeface="Helvetica Neue" charset="0"/>
              </a:rPr>
              <a:t>visible</a:t>
            </a:r>
            <a:r>
              <a:rPr lang="it-IT" sz="1800" dirty="0">
                <a:latin typeface="Helvetica Neue" charset="0"/>
                <a:ea typeface="Helvetica Neue" charset="0"/>
                <a:cs typeface="Helvetica Neue" charset="0"/>
              </a:rPr>
              <a:t>" a work of art in the </a:t>
            </a:r>
            <a:r>
              <a:rPr lang="it-IT" sz="1800" dirty="0" err="1">
                <a:latin typeface="Helvetica Neue" charset="0"/>
                <a:ea typeface="Helvetica Neue" charset="0"/>
                <a:cs typeface="Helvetica Neue" charset="0"/>
              </a:rPr>
              <a:t>collection</a:t>
            </a:r>
            <a:endParaRPr lang="it-IT" sz="1800" dirty="0">
              <a:latin typeface="Helvetica Neue" charset="0"/>
              <a:ea typeface="Helvetica Neue" charset="0"/>
              <a:cs typeface="Helvetica Neue" charset="0"/>
            </a:endParaRPr>
          </a:p>
          <a:p>
            <a:pPr marL="0" indent="0">
              <a:buNone/>
            </a:pPr>
            <a:endParaRPr lang="it-IT" sz="1800" dirty="0">
              <a:latin typeface="Helvetica Neue" charset="0"/>
              <a:ea typeface="Helvetica Neue" charset="0"/>
              <a:cs typeface="Helvetica Neue" charset="0"/>
            </a:endParaRPr>
          </a:p>
        </p:txBody>
      </p:sp>
      <p:sp>
        <p:nvSpPr>
          <p:cNvPr id="4" name="CasellaDiTesto 3">
            <a:extLst>
              <a:ext uri="{FF2B5EF4-FFF2-40B4-BE49-F238E27FC236}">
                <a16:creationId xmlns="" xmlns:a16="http://schemas.microsoft.com/office/drawing/2014/main" id="{F72ACC13-7327-B74E-9429-C504F3C273CF}"/>
              </a:ext>
            </a:extLst>
          </p:cNvPr>
          <p:cNvSpPr txBox="1"/>
          <p:nvPr/>
        </p:nvSpPr>
        <p:spPr>
          <a:xfrm>
            <a:off x="18871" y="-218661"/>
            <a:ext cx="1200329" cy="6680981"/>
          </a:xfrm>
          <a:prstGeom prst="rect">
            <a:avLst/>
          </a:prstGeom>
          <a:noFill/>
        </p:spPr>
        <p:txBody>
          <a:bodyPr vert="vert270" wrap="square" rtlCol="0">
            <a:spAutoFit/>
          </a:bodyPr>
          <a:lstStyle/>
          <a:p>
            <a:r>
              <a:rPr lang="it-IT" sz="6600" dirty="0" err="1" smtClean="0">
                <a:latin typeface="Helvetica" pitchFamily="2" charset="0"/>
              </a:rPr>
              <a:t>Methods</a:t>
            </a:r>
            <a:r>
              <a:rPr lang="it-IT" sz="6600" dirty="0" smtClean="0">
                <a:latin typeface="Helvetica" pitchFamily="2" charset="0"/>
              </a:rPr>
              <a:t> – </a:t>
            </a:r>
            <a:r>
              <a:rPr lang="it-IT" sz="3600" dirty="0" err="1" smtClean="0">
                <a:latin typeface="Helvetica" pitchFamily="2" charset="0"/>
              </a:rPr>
              <a:t>Phase</a:t>
            </a:r>
            <a:r>
              <a:rPr lang="it-IT" sz="3600" dirty="0" smtClean="0">
                <a:latin typeface="Helvetica" pitchFamily="2" charset="0"/>
              </a:rPr>
              <a:t> I</a:t>
            </a:r>
            <a:endParaRPr lang="it-IT" sz="3600" dirty="0">
              <a:latin typeface="Helvetica" pitchFamily="2" charset="0"/>
            </a:endParaRPr>
          </a:p>
        </p:txBody>
      </p:sp>
      <p:pic>
        <p:nvPicPr>
          <p:cNvPr id="5" name="Immagine 4">
            <a:extLst>
              <a:ext uri="{FF2B5EF4-FFF2-40B4-BE49-F238E27FC236}">
                <a16:creationId xmlns="" xmlns:a16="http://schemas.microsoft.com/office/drawing/2014/main" id="{EAED1815-6E1E-EC4D-8639-0E7575430D1C}"/>
              </a:ext>
            </a:extLst>
          </p:cNvPr>
          <p:cNvPicPr>
            <a:picLocks noChangeAspect="1"/>
          </p:cNvPicPr>
          <p:nvPr/>
        </p:nvPicPr>
        <p:blipFill>
          <a:blip r:embed="rId3"/>
          <a:stretch>
            <a:fillRect/>
          </a:stretch>
        </p:blipFill>
        <p:spPr>
          <a:xfrm>
            <a:off x="1626000" y="1361365"/>
            <a:ext cx="8280000" cy="5496635"/>
          </a:xfrm>
          <a:prstGeom prst="rect">
            <a:avLst/>
          </a:prstGeom>
        </p:spPr>
      </p:pic>
    </p:spTree>
    <p:extLst>
      <p:ext uri="{BB962C8B-B14F-4D97-AF65-F5344CB8AC3E}">
        <p14:creationId xmlns:p14="http://schemas.microsoft.com/office/powerpoint/2010/main" val="546836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txBox="1">
            <a:spLocks/>
          </p:cNvSpPr>
          <p:nvPr/>
        </p:nvSpPr>
        <p:spPr>
          <a:xfrm>
            <a:off x="1626000" y="332933"/>
            <a:ext cx="7995078" cy="121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latin typeface="Helvetica Neue" charset="0"/>
                <a:ea typeface="Helvetica Neue" charset="0"/>
                <a:cs typeface="Helvetica Neue" charset="0"/>
              </a:rPr>
              <a:t>Blind and visually impaired people pass through each group to listen to the work and give advice on how to improve the descriptions. </a:t>
            </a:r>
            <a:endParaRPr lang="en-US" sz="1800" dirty="0">
              <a:latin typeface="Helvetica Neue" charset="0"/>
              <a:ea typeface="Helvetica Neue" charset="0"/>
              <a:cs typeface="Helvetica Neue" charset="0"/>
            </a:endParaRPr>
          </a:p>
        </p:txBody>
      </p:sp>
      <p:sp>
        <p:nvSpPr>
          <p:cNvPr id="8" name="CasellaDiTesto 7">
            <a:extLst>
              <a:ext uri="{FF2B5EF4-FFF2-40B4-BE49-F238E27FC236}">
                <a16:creationId xmlns="" xmlns:a16="http://schemas.microsoft.com/office/drawing/2014/main" id="{F72ACC13-7327-B74E-9429-C504F3C273CF}"/>
              </a:ext>
            </a:extLst>
          </p:cNvPr>
          <p:cNvSpPr txBox="1"/>
          <p:nvPr/>
        </p:nvSpPr>
        <p:spPr>
          <a:xfrm>
            <a:off x="18871" y="-218661"/>
            <a:ext cx="1200329" cy="6680981"/>
          </a:xfrm>
          <a:prstGeom prst="rect">
            <a:avLst/>
          </a:prstGeom>
          <a:noFill/>
        </p:spPr>
        <p:txBody>
          <a:bodyPr vert="vert270" wrap="square" rtlCol="0">
            <a:spAutoFit/>
          </a:bodyPr>
          <a:lstStyle/>
          <a:p>
            <a:r>
              <a:rPr lang="it-IT" sz="6600" dirty="0" err="1" smtClean="0">
                <a:latin typeface="Helvetica" pitchFamily="2" charset="0"/>
              </a:rPr>
              <a:t>Methods</a:t>
            </a:r>
            <a:r>
              <a:rPr lang="it-IT" sz="6600" dirty="0" smtClean="0">
                <a:latin typeface="Helvetica" pitchFamily="2" charset="0"/>
              </a:rPr>
              <a:t> – </a:t>
            </a:r>
            <a:r>
              <a:rPr lang="it-IT" sz="3600" dirty="0" err="1" smtClean="0">
                <a:latin typeface="Helvetica" pitchFamily="2" charset="0"/>
              </a:rPr>
              <a:t>Phase</a:t>
            </a:r>
            <a:r>
              <a:rPr lang="it-IT" sz="3600" dirty="0" smtClean="0">
                <a:latin typeface="Helvetica" pitchFamily="2" charset="0"/>
              </a:rPr>
              <a:t> </a:t>
            </a:r>
            <a:r>
              <a:rPr lang="it-IT" sz="3600" dirty="0">
                <a:latin typeface="Helvetica" pitchFamily="2" charset="0"/>
              </a:rPr>
              <a:t>I</a:t>
            </a:r>
            <a:r>
              <a:rPr lang="it-IT" sz="3600" dirty="0" smtClean="0">
                <a:latin typeface="Helvetica" pitchFamily="2" charset="0"/>
              </a:rPr>
              <a:t>I</a:t>
            </a:r>
            <a:endParaRPr lang="it-IT" sz="3600" dirty="0">
              <a:latin typeface="Helvetica" pitchFamily="2" charset="0"/>
            </a:endParaRPr>
          </a:p>
        </p:txBody>
      </p:sp>
      <p:pic>
        <p:nvPicPr>
          <p:cNvPr id="10" name="Immagine 9"/>
          <p:cNvPicPr>
            <a:picLocks noChangeAspect="1"/>
          </p:cNvPicPr>
          <p:nvPr/>
        </p:nvPicPr>
        <p:blipFill rotWithShape="1">
          <a:blip r:embed="rId2">
            <a:extLst>
              <a:ext uri="{28A0092B-C50C-407E-A947-70E740481C1C}">
                <a14:useLocalDpi xmlns:a14="http://schemas.microsoft.com/office/drawing/2010/main" val="0"/>
              </a:ext>
            </a:extLst>
          </a:blip>
          <a:srcRect l="2295" t="3088" r="3058" b="9854"/>
          <a:stretch/>
        </p:blipFill>
        <p:spPr>
          <a:xfrm>
            <a:off x="1626000" y="1306968"/>
            <a:ext cx="8280000" cy="5551032"/>
          </a:xfrm>
          <a:prstGeom prst="rect">
            <a:avLst/>
          </a:prstGeom>
        </p:spPr>
      </p:pic>
    </p:spTree>
    <p:extLst>
      <p:ext uri="{BB962C8B-B14F-4D97-AF65-F5344CB8AC3E}">
        <p14:creationId xmlns:p14="http://schemas.microsoft.com/office/powerpoint/2010/main" val="871979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txBox="1">
            <a:spLocks/>
          </p:cNvSpPr>
          <p:nvPr/>
        </p:nvSpPr>
        <p:spPr>
          <a:xfrm>
            <a:off x="1566366" y="311565"/>
            <a:ext cx="7537877" cy="121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latin typeface="Helvetica Neue" charset="0"/>
                <a:ea typeface="Helvetica Neue" charset="0"/>
                <a:cs typeface="Helvetica Neue" charset="0"/>
              </a:rPr>
              <a:t>Students choose together the best description to read in the next phase.</a:t>
            </a:r>
            <a:endParaRPr lang="en-US" sz="1800" dirty="0">
              <a:latin typeface="Helvetica Neue" charset="0"/>
              <a:ea typeface="Helvetica Neue" charset="0"/>
              <a:cs typeface="Helvetica Neue" charset="0"/>
            </a:endParaRPr>
          </a:p>
        </p:txBody>
      </p:sp>
      <p:sp>
        <p:nvSpPr>
          <p:cNvPr id="8" name="CasellaDiTesto 7">
            <a:extLst>
              <a:ext uri="{FF2B5EF4-FFF2-40B4-BE49-F238E27FC236}">
                <a16:creationId xmlns="" xmlns:a16="http://schemas.microsoft.com/office/drawing/2014/main" id="{F72ACC13-7327-B74E-9429-C504F3C273CF}"/>
              </a:ext>
            </a:extLst>
          </p:cNvPr>
          <p:cNvSpPr txBox="1"/>
          <p:nvPr/>
        </p:nvSpPr>
        <p:spPr>
          <a:xfrm>
            <a:off x="18871" y="-218661"/>
            <a:ext cx="1200329" cy="6680981"/>
          </a:xfrm>
          <a:prstGeom prst="rect">
            <a:avLst/>
          </a:prstGeom>
          <a:noFill/>
        </p:spPr>
        <p:txBody>
          <a:bodyPr vert="vert270" wrap="square" rtlCol="0">
            <a:spAutoFit/>
          </a:bodyPr>
          <a:lstStyle/>
          <a:p>
            <a:r>
              <a:rPr lang="it-IT" sz="6600" dirty="0" err="1" smtClean="0">
                <a:latin typeface="Helvetica" pitchFamily="2" charset="0"/>
              </a:rPr>
              <a:t>Methods</a:t>
            </a:r>
            <a:r>
              <a:rPr lang="it-IT" sz="6600" dirty="0" smtClean="0">
                <a:latin typeface="Helvetica" pitchFamily="2" charset="0"/>
              </a:rPr>
              <a:t> – </a:t>
            </a:r>
            <a:r>
              <a:rPr lang="it-IT" sz="3600" dirty="0" err="1" smtClean="0">
                <a:latin typeface="Helvetica" pitchFamily="2" charset="0"/>
              </a:rPr>
              <a:t>Phase</a:t>
            </a:r>
            <a:r>
              <a:rPr lang="it-IT" sz="3600" dirty="0" smtClean="0">
                <a:latin typeface="Helvetica" pitchFamily="2" charset="0"/>
              </a:rPr>
              <a:t> III</a:t>
            </a:r>
            <a:endParaRPr lang="it-IT" sz="3600" dirty="0">
              <a:latin typeface="Helvetica" pitchFamily="2" charset="0"/>
            </a:endParaRP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2231" t="2320" r="1442" b="5507"/>
          <a:stretch/>
        </p:blipFill>
        <p:spPr>
          <a:xfrm>
            <a:off x="1626000" y="1255783"/>
            <a:ext cx="8280000" cy="5602217"/>
          </a:xfrm>
          <a:prstGeom prst="rect">
            <a:avLst/>
          </a:prstGeom>
        </p:spPr>
      </p:pic>
    </p:spTree>
    <p:extLst>
      <p:ext uri="{BB962C8B-B14F-4D97-AF65-F5344CB8AC3E}">
        <p14:creationId xmlns:p14="http://schemas.microsoft.com/office/powerpoint/2010/main" val="1182800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txBox="1">
            <a:spLocks/>
          </p:cNvSpPr>
          <p:nvPr/>
        </p:nvSpPr>
        <p:spPr>
          <a:xfrm>
            <a:off x="1626000" y="271810"/>
            <a:ext cx="8686800" cy="121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latin typeface="Helvetica Neue" charset="0"/>
                <a:ea typeface="Helvetica Neue" charset="0"/>
                <a:cs typeface="Helvetica Neue" charset="0"/>
              </a:rPr>
              <a:t>Everyone meets up in the big room and, in turn, the 5 selected descriptions are read. Everyone who listens is blindfolded. </a:t>
            </a:r>
            <a:endParaRPr lang="en-US" sz="1800" dirty="0">
              <a:latin typeface="Helvetica Neue" charset="0"/>
              <a:ea typeface="Helvetica Neue" charset="0"/>
              <a:cs typeface="Helvetica Neue" charset="0"/>
            </a:endParaRPr>
          </a:p>
        </p:txBody>
      </p:sp>
      <p:sp>
        <p:nvSpPr>
          <p:cNvPr id="8" name="CasellaDiTesto 7">
            <a:extLst>
              <a:ext uri="{FF2B5EF4-FFF2-40B4-BE49-F238E27FC236}">
                <a16:creationId xmlns="" xmlns:a16="http://schemas.microsoft.com/office/drawing/2014/main" id="{F72ACC13-7327-B74E-9429-C504F3C273CF}"/>
              </a:ext>
            </a:extLst>
          </p:cNvPr>
          <p:cNvSpPr txBox="1"/>
          <p:nvPr/>
        </p:nvSpPr>
        <p:spPr>
          <a:xfrm>
            <a:off x="18871" y="-218661"/>
            <a:ext cx="1200329" cy="6680981"/>
          </a:xfrm>
          <a:prstGeom prst="rect">
            <a:avLst/>
          </a:prstGeom>
          <a:noFill/>
        </p:spPr>
        <p:txBody>
          <a:bodyPr vert="vert270" wrap="square" rtlCol="0">
            <a:spAutoFit/>
          </a:bodyPr>
          <a:lstStyle/>
          <a:p>
            <a:r>
              <a:rPr lang="it-IT" sz="6600" dirty="0" err="1" smtClean="0">
                <a:latin typeface="Helvetica" pitchFamily="2" charset="0"/>
              </a:rPr>
              <a:t>Methods</a:t>
            </a:r>
            <a:r>
              <a:rPr lang="it-IT" sz="6600" dirty="0" smtClean="0">
                <a:latin typeface="Helvetica" pitchFamily="2" charset="0"/>
              </a:rPr>
              <a:t> – </a:t>
            </a:r>
            <a:r>
              <a:rPr lang="it-IT" sz="3600" dirty="0" err="1" smtClean="0">
                <a:latin typeface="Helvetica" pitchFamily="2" charset="0"/>
              </a:rPr>
              <a:t>Phase</a:t>
            </a:r>
            <a:r>
              <a:rPr lang="it-IT" sz="3600" dirty="0" smtClean="0">
                <a:latin typeface="Helvetica" pitchFamily="2" charset="0"/>
              </a:rPr>
              <a:t> IIV</a:t>
            </a:r>
            <a:endParaRPr lang="it-IT" sz="3600" dirty="0">
              <a:latin typeface="Helvetica" pitchFamily="2" charset="0"/>
            </a:endParaRP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3098" t="4058" r="4152" b="7826"/>
          <a:stretch/>
        </p:blipFill>
        <p:spPr>
          <a:xfrm>
            <a:off x="1626000" y="1313683"/>
            <a:ext cx="8280000" cy="5544317"/>
          </a:xfrm>
          <a:prstGeom prst="rect">
            <a:avLst/>
          </a:prstGeom>
        </p:spPr>
      </p:pic>
    </p:spTree>
    <p:extLst>
      <p:ext uri="{BB962C8B-B14F-4D97-AF65-F5344CB8AC3E}">
        <p14:creationId xmlns:p14="http://schemas.microsoft.com/office/powerpoint/2010/main" val="665905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 xmlns:a16="http://schemas.microsoft.com/office/drawing/2014/main" id="{F72ACC13-7327-B74E-9429-C504F3C273CF}"/>
              </a:ext>
            </a:extLst>
          </p:cNvPr>
          <p:cNvSpPr txBox="1"/>
          <p:nvPr/>
        </p:nvSpPr>
        <p:spPr>
          <a:xfrm>
            <a:off x="18871" y="170688"/>
            <a:ext cx="1200329" cy="6291633"/>
          </a:xfrm>
          <a:prstGeom prst="rect">
            <a:avLst/>
          </a:prstGeom>
          <a:noFill/>
        </p:spPr>
        <p:txBody>
          <a:bodyPr vert="vert270" wrap="square" rtlCol="0">
            <a:spAutoFit/>
          </a:bodyPr>
          <a:lstStyle/>
          <a:p>
            <a:r>
              <a:rPr lang="it-IT" sz="6600" dirty="0" err="1" smtClean="0">
                <a:latin typeface="Helvetica" pitchFamily="2" charset="0"/>
              </a:rPr>
              <a:t>Results</a:t>
            </a:r>
            <a:endParaRPr lang="it-IT" sz="6600" dirty="0">
              <a:latin typeface="Helvetica" pitchFamily="2" charset="0"/>
            </a:endParaRPr>
          </a:p>
        </p:txBody>
      </p:sp>
      <p:sp>
        <p:nvSpPr>
          <p:cNvPr id="3" name="Rettangolo 2"/>
          <p:cNvSpPr/>
          <p:nvPr/>
        </p:nvSpPr>
        <p:spPr>
          <a:xfrm>
            <a:off x="1550504" y="1814394"/>
            <a:ext cx="1630017" cy="7951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smtClean="0">
                <a:latin typeface="Helvetica" pitchFamily="2" charset="0"/>
                <a:ea typeface="Calibri" panose="020F0502020204030204" pitchFamily="34" charset="0"/>
              </a:rPr>
              <a:t>Appreciation</a:t>
            </a:r>
            <a:endParaRPr lang="en-US" dirty="0">
              <a:latin typeface="Helvetica" pitchFamily="2" charset="0"/>
              <a:ea typeface="Calibri" panose="020F0502020204030204" pitchFamily="34" charset="0"/>
            </a:endParaRPr>
          </a:p>
        </p:txBody>
      </p:sp>
      <p:sp>
        <p:nvSpPr>
          <p:cNvPr id="8" name="Rettangolo 7"/>
          <p:cNvSpPr/>
          <p:nvPr/>
        </p:nvSpPr>
        <p:spPr>
          <a:xfrm>
            <a:off x="7626626" y="1789041"/>
            <a:ext cx="1630017" cy="7951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smtClean="0">
                <a:latin typeface="Helvetica" pitchFamily="2" charset="0"/>
                <a:ea typeface="Calibri" panose="020F0502020204030204" pitchFamily="34" charset="0"/>
              </a:rPr>
              <a:t>General suggestions</a:t>
            </a:r>
            <a:endParaRPr lang="en-US" dirty="0">
              <a:latin typeface="Helvetica" pitchFamily="2" charset="0"/>
              <a:ea typeface="Calibri" panose="020F0502020204030204" pitchFamily="34" charset="0"/>
            </a:endParaRPr>
          </a:p>
        </p:txBody>
      </p:sp>
      <p:sp>
        <p:nvSpPr>
          <p:cNvPr id="9" name="Rettangolo 8"/>
          <p:cNvSpPr/>
          <p:nvPr/>
        </p:nvSpPr>
        <p:spPr>
          <a:xfrm>
            <a:off x="5569226" y="1789041"/>
            <a:ext cx="1630017" cy="7951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 pitchFamily="2" charset="0"/>
                <a:ea typeface="Calibri" panose="020F0502020204030204" pitchFamily="34" charset="0"/>
              </a:rPr>
              <a:t>Experiences</a:t>
            </a:r>
            <a:endParaRPr lang="it-IT" dirty="0"/>
          </a:p>
        </p:txBody>
      </p:sp>
      <p:sp>
        <p:nvSpPr>
          <p:cNvPr id="10" name="Rettangolo 9"/>
          <p:cNvSpPr/>
          <p:nvPr/>
        </p:nvSpPr>
        <p:spPr>
          <a:xfrm>
            <a:off x="3511824" y="1814393"/>
            <a:ext cx="1630017" cy="7951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Helvetica" pitchFamily="2" charset="0"/>
                <a:ea typeface="Calibri" panose="020F0502020204030204" pitchFamily="34" charset="0"/>
              </a:rPr>
              <a:t>Critical </a:t>
            </a:r>
            <a:r>
              <a:rPr lang="en-US" dirty="0">
                <a:latin typeface="Helvetica" pitchFamily="2" charset="0"/>
                <a:ea typeface="Calibri" panose="020F0502020204030204" pitchFamily="34" charset="0"/>
              </a:rPr>
              <a:t>aspects</a:t>
            </a:r>
            <a:endParaRPr lang="it-IT" dirty="0"/>
          </a:p>
        </p:txBody>
      </p:sp>
      <p:sp>
        <p:nvSpPr>
          <p:cNvPr id="5" name="Rettangolo 4"/>
          <p:cNvSpPr/>
          <p:nvPr/>
        </p:nvSpPr>
        <p:spPr>
          <a:xfrm>
            <a:off x="1550504" y="2981738"/>
            <a:ext cx="1533937" cy="3579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1487553" y="3183736"/>
            <a:ext cx="1606827" cy="2893100"/>
          </a:xfrm>
          <a:prstGeom prst="rect">
            <a:avLst/>
          </a:prstGeom>
        </p:spPr>
        <p:txBody>
          <a:bodyPr wrap="square">
            <a:spAutoFit/>
          </a:bodyPr>
          <a:lstStyle/>
          <a:p>
            <a:pPr algn="ctr"/>
            <a:r>
              <a:rPr lang="en-GB" sz="1400" dirty="0" smtClean="0">
                <a:latin typeface="Helvetica" pitchFamily="2" charset="0"/>
                <a:ea typeface="Calibri" panose="020F0502020204030204" pitchFamily="34" charset="0"/>
              </a:rPr>
              <a:t>"</a:t>
            </a:r>
            <a:r>
              <a:rPr lang="en-GB" sz="1400" dirty="0">
                <a:latin typeface="Helvetica" pitchFamily="2" charset="0"/>
                <a:ea typeface="Calibri" panose="020F0502020204030204" pitchFamily="34" charset="0"/>
              </a:rPr>
              <a:t>Community" </a:t>
            </a:r>
            <a:r>
              <a:rPr lang="en-GB" sz="1400" dirty="0" smtClean="0">
                <a:latin typeface="Helvetica" pitchFamily="2" charset="0"/>
                <a:ea typeface="Calibri" panose="020F0502020204030204" pitchFamily="34" charset="0"/>
              </a:rPr>
              <a:t>dimension; </a:t>
            </a:r>
          </a:p>
          <a:p>
            <a:pPr algn="ctr"/>
            <a:endParaRPr lang="en-GB" sz="1400" dirty="0">
              <a:latin typeface="Helvetica" pitchFamily="2" charset="0"/>
              <a:ea typeface="Calibri" panose="020F0502020204030204" pitchFamily="34" charset="0"/>
            </a:endParaRPr>
          </a:p>
          <a:p>
            <a:pPr algn="ctr"/>
            <a:r>
              <a:rPr lang="en-GB" sz="1400" dirty="0" smtClean="0">
                <a:latin typeface="Helvetica" pitchFamily="2" charset="0"/>
                <a:ea typeface="Calibri" panose="020F0502020204030204" pitchFamily="34" charset="0"/>
              </a:rPr>
              <a:t>role </a:t>
            </a:r>
            <a:r>
              <a:rPr lang="en-GB" sz="1400" dirty="0">
                <a:latin typeface="Helvetica" pitchFamily="2" charset="0"/>
                <a:ea typeface="Calibri" panose="020F0502020204030204" pitchFamily="34" charset="0"/>
              </a:rPr>
              <a:t>of "experts" assigned to </a:t>
            </a:r>
            <a:r>
              <a:rPr lang="en-GB" sz="1400" dirty="0" smtClean="0">
                <a:latin typeface="Helvetica" pitchFamily="2" charset="0"/>
                <a:ea typeface="Calibri" panose="020F0502020204030204" pitchFamily="34" charset="0"/>
              </a:rPr>
              <a:t>blind people</a:t>
            </a:r>
          </a:p>
          <a:p>
            <a:pPr algn="ctr"/>
            <a:endParaRPr lang="en-GB" sz="1400" dirty="0">
              <a:latin typeface="Helvetica" pitchFamily="2" charset="0"/>
              <a:ea typeface="Calibri" panose="020F0502020204030204" pitchFamily="34" charset="0"/>
            </a:endParaRPr>
          </a:p>
          <a:p>
            <a:pPr algn="ctr"/>
            <a:r>
              <a:rPr lang="en-GB" sz="1400" dirty="0">
                <a:latin typeface="Helvetica" pitchFamily="2" charset="0"/>
                <a:ea typeface="Calibri" panose="020F0502020204030204" pitchFamily="34" charset="0"/>
              </a:rPr>
              <a:t>collective reading in the “dark” and imaginary</a:t>
            </a:r>
            <a:r>
              <a:rPr lang="en-US" sz="1400" dirty="0">
                <a:latin typeface="Helvetica" pitchFamily="2" charset="0"/>
                <a:ea typeface="Calibri" panose="020F0502020204030204" pitchFamily="34" charset="0"/>
              </a:rPr>
              <a:t> walk through the works of the museum</a:t>
            </a:r>
            <a:r>
              <a:rPr lang="it-IT" sz="1400" dirty="0">
                <a:latin typeface="Helvetica" pitchFamily="2" charset="0"/>
                <a:ea typeface="Calibri" panose="020F0502020204030204" pitchFamily="34" charset="0"/>
              </a:rPr>
              <a:t> </a:t>
            </a:r>
            <a:endParaRPr lang="en-GB" sz="1400" dirty="0">
              <a:latin typeface="Helvetica" pitchFamily="2" charset="0"/>
              <a:ea typeface="Calibri" panose="020F0502020204030204" pitchFamily="34" charset="0"/>
            </a:endParaRPr>
          </a:p>
          <a:p>
            <a:pPr algn="ctr"/>
            <a:endParaRPr lang="en-GB" sz="1400" dirty="0" smtClean="0">
              <a:latin typeface="Helvetica" pitchFamily="2" charset="0"/>
              <a:ea typeface="Calibri" panose="020F0502020204030204" pitchFamily="34" charset="0"/>
            </a:endParaRPr>
          </a:p>
        </p:txBody>
      </p:sp>
      <p:sp>
        <p:nvSpPr>
          <p:cNvPr id="15" name="Rettangolo 14"/>
          <p:cNvSpPr/>
          <p:nvPr/>
        </p:nvSpPr>
        <p:spPr>
          <a:xfrm>
            <a:off x="3511824" y="3021492"/>
            <a:ext cx="1630017" cy="3539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3511824" y="3183736"/>
            <a:ext cx="1630017" cy="2462213"/>
          </a:xfrm>
          <a:prstGeom prst="rect">
            <a:avLst/>
          </a:prstGeom>
          <a:noFill/>
        </p:spPr>
        <p:txBody>
          <a:bodyPr wrap="square" rtlCol="0">
            <a:spAutoFit/>
          </a:bodyPr>
          <a:lstStyle/>
          <a:p>
            <a:pPr algn="ctr"/>
            <a:r>
              <a:rPr lang="en-GB" sz="1400" dirty="0" smtClean="0">
                <a:latin typeface="Helvetica" pitchFamily="2" charset="0"/>
                <a:ea typeface="Calibri" panose="020F0502020204030204" pitchFamily="34" charset="0"/>
              </a:rPr>
              <a:t>Receiving </a:t>
            </a:r>
            <a:r>
              <a:rPr lang="en-GB" sz="1400" dirty="0">
                <a:latin typeface="Helvetica" pitchFamily="2" charset="0"/>
                <a:ea typeface="Calibri" panose="020F0502020204030204" pitchFamily="34" charset="0"/>
              </a:rPr>
              <a:t>descriptive-</a:t>
            </a:r>
            <a:r>
              <a:rPr lang="en-GB" sz="1400" dirty="0" err="1">
                <a:latin typeface="Helvetica" pitchFamily="2" charset="0"/>
                <a:ea typeface="Calibri" panose="020F0502020204030204" pitchFamily="34" charset="0"/>
              </a:rPr>
              <a:t>objectual</a:t>
            </a:r>
            <a:r>
              <a:rPr lang="en-GB" sz="1400" dirty="0">
                <a:latin typeface="Helvetica" pitchFamily="2" charset="0"/>
                <a:ea typeface="Calibri" panose="020F0502020204030204" pitchFamily="34" charset="0"/>
              </a:rPr>
              <a:t> </a:t>
            </a:r>
            <a:r>
              <a:rPr lang="en-GB" sz="1400" dirty="0" smtClean="0">
                <a:latin typeface="Helvetica" pitchFamily="2" charset="0"/>
                <a:ea typeface="Calibri" panose="020F0502020204030204" pitchFamily="34" charset="0"/>
              </a:rPr>
              <a:t>information</a:t>
            </a:r>
          </a:p>
          <a:p>
            <a:pPr algn="ctr"/>
            <a:endParaRPr lang="en-GB" sz="1400" dirty="0">
              <a:latin typeface="Helvetica" pitchFamily="2" charset="0"/>
              <a:ea typeface="Calibri" panose="020F0502020204030204" pitchFamily="34" charset="0"/>
            </a:endParaRPr>
          </a:p>
          <a:p>
            <a:pPr algn="ctr"/>
            <a:r>
              <a:rPr lang="en-GB" sz="1400" dirty="0" smtClean="0">
                <a:latin typeface="Helvetica" pitchFamily="2" charset="0"/>
                <a:ea typeface="Calibri" panose="020F0502020204030204" pitchFamily="34" charset="0"/>
              </a:rPr>
              <a:t>Choice of the adjectives</a:t>
            </a:r>
            <a:r>
              <a:rPr lang="en-GB" sz="1400" dirty="0">
                <a:latin typeface="Helvetica" pitchFamily="2" charset="0"/>
                <a:ea typeface="Calibri" panose="020F0502020204030204" pitchFamily="34" charset="0"/>
              </a:rPr>
              <a:t>, metaphorical passages and sensory descriptions</a:t>
            </a:r>
            <a:endParaRPr lang="it-IT" sz="1400" dirty="0"/>
          </a:p>
        </p:txBody>
      </p:sp>
      <p:sp>
        <p:nvSpPr>
          <p:cNvPr id="17" name="CasellaDiTesto 16"/>
          <p:cNvSpPr txBox="1"/>
          <p:nvPr/>
        </p:nvSpPr>
        <p:spPr>
          <a:xfrm>
            <a:off x="5569226" y="3021492"/>
            <a:ext cx="1630017" cy="3539430"/>
          </a:xfrm>
          <a:prstGeom prst="rect">
            <a:avLst/>
          </a:prstGeom>
          <a:noFill/>
        </p:spPr>
        <p:txBody>
          <a:bodyPr wrap="square" rtlCol="0">
            <a:spAutoFit/>
          </a:bodyPr>
          <a:lstStyle/>
          <a:p>
            <a:pPr algn="ctr"/>
            <a:r>
              <a:rPr lang="en-US" sz="1400" dirty="0" smtClean="0">
                <a:latin typeface="Helvetica" pitchFamily="2" charset="0"/>
                <a:ea typeface="Calibri" panose="020F0502020204030204" pitchFamily="34" charset="0"/>
              </a:rPr>
              <a:t>“It </a:t>
            </a:r>
            <a:r>
              <a:rPr lang="en-US" sz="1400" dirty="0">
                <a:latin typeface="Helvetica" pitchFamily="2" charset="0"/>
                <a:ea typeface="Calibri" panose="020F0502020204030204" pitchFamily="34" charset="0"/>
              </a:rPr>
              <a:t>is always very difficult to be close to the other, to try to empathize for being resource, support, reference. But the experience of becoming an instrument for others, of reinventing one's own eyes, has really been </a:t>
            </a:r>
            <a:r>
              <a:rPr lang="en-US" sz="1400" dirty="0" smtClean="0">
                <a:latin typeface="Helvetica" pitchFamily="2" charset="0"/>
                <a:ea typeface="Calibri" panose="020F0502020204030204" pitchFamily="34" charset="0"/>
              </a:rPr>
              <a:t>special”</a:t>
            </a:r>
            <a:endParaRPr lang="it-IT" sz="1400" dirty="0"/>
          </a:p>
        </p:txBody>
      </p:sp>
      <p:sp>
        <p:nvSpPr>
          <p:cNvPr id="18" name="Rettangolo 17"/>
          <p:cNvSpPr/>
          <p:nvPr/>
        </p:nvSpPr>
        <p:spPr>
          <a:xfrm>
            <a:off x="5569226" y="3021492"/>
            <a:ext cx="1630017" cy="3539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7626625" y="2981738"/>
            <a:ext cx="1630017" cy="3579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1487553" y="665201"/>
            <a:ext cx="7908236" cy="923330"/>
          </a:xfrm>
          <a:prstGeom prst="rect">
            <a:avLst/>
          </a:prstGeom>
          <a:noFill/>
        </p:spPr>
        <p:txBody>
          <a:bodyPr wrap="square" rtlCol="0">
            <a:spAutoFit/>
          </a:bodyPr>
          <a:lstStyle/>
          <a:p>
            <a:r>
              <a:rPr lang="en-US" b="1" dirty="0" smtClean="0">
                <a:latin typeface="Helvetica" pitchFamily="2" charset="0"/>
                <a:ea typeface="Calibri" panose="020F0502020204030204" pitchFamily="34" charset="0"/>
              </a:rPr>
              <a:t>Data collection: </a:t>
            </a:r>
            <a:r>
              <a:rPr lang="en-US" dirty="0">
                <a:latin typeface="Helvetica" pitchFamily="2" charset="0"/>
                <a:ea typeface="Calibri" panose="020F0502020204030204" pitchFamily="34" charset="0"/>
              </a:rPr>
              <a:t>participant observation and focus group at the end of the </a:t>
            </a:r>
            <a:r>
              <a:rPr lang="en-US" dirty="0" smtClean="0">
                <a:latin typeface="Helvetica" pitchFamily="2" charset="0"/>
                <a:ea typeface="Calibri" panose="020F0502020204030204" pitchFamily="34" charset="0"/>
              </a:rPr>
              <a:t>workshop</a:t>
            </a:r>
          </a:p>
          <a:p>
            <a:endParaRPr lang="en-US" dirty="0" smtClean="0">
              <a:latin typeface="Helvetica" pitchFamily="2" charset="0"/>
              <a:ea typeface="Calibri" panose="020F0502020204030204" pitchFamily="34" charset="0"/>
            </a:endParaRPr>
          </a:p>
        </p:txBody>
      </p:sp>
      <p:sp>
        <p:nvSpPr>
          <p:cNvPr id="22" name="CasellaDiTesto 21"/>
          <p:cNvSpPr txBox="1"/>
          <p:nvPr/>
        </p:nvSpPr>
        <p:spPr>
          <a:xfrm>
            <a:off x="7636564" y="3183736"/>
            <a:ext cx="1630017" cy="2031325"/>
          </a:xfrm>
          <a:prstGeom prst="rect">
            <a:avLst/>
          </a:prstGeom>
          <a:noFill/>
        </p:spPr>
        <p:txBody>
          <a:bodyPr wrap="square" rtlCol="0">
            <a:spAutoFit/>
          </a:bodyPr>
          <a:lstStyle/>
          <a:p>
            <a:pPr algn="ctr"/>
            <a:r>
              <a:rPr lang="en-US" sz="1400" dirty="0" smtClean="0">
                <a:latin typeface="Helvetica Neue" charset="0"/>
                <a:ea typeface="Helvetica Neue" charset="0"/>
                <a:cs typeface="Helvetica Neue" charset="0"/>
              </a:rPr>
              <a:t>cultural guide</a:t>
            </a:r>
          </a:p>
          <a:p>
            <a:pPr algn="ctr"/>
            <a:endParaRPr lang="en-US" sz="1400" dirty="0" smtClean="0">
              <a:latin typeface="Helvetica Neue" charset="0"/>
              <a:ea typeface="Helvetica Neue" charset="0"/>
              <a:cs typeface="Helvetica Neue" charset="0"/>
            </a:endParaRPr>
          </a:p>
          <a:p>
            <a:pPr algn="ctr"/>
            <a:r>
              <a:rPr lang="en-US" sz="1400" dirty="0" smtClean="0">
                <a:latin typeface="Helvetica Neue" charset="0"/>
                <a:ea typeface="Helvetica Neue" charset="0"/>
                <a:cs typeface="Helvetica Neue" charset="0"/>
              </a:rPr>
              <a:t>historical-cultural information</a:t>
            </a:r>
          </a:p>
          <a:p>
            <a:pPr algn="ctr"/>
            <a:endParaRPr lang="en-US" sz="1400" dirty="0">
              <a:latin typeface="Helvetica Neue" charset="0"/>
              <a:ea typeface="Helvetica Neue" charset="0"/>
              <a:cs typeface="Helvetica Neue" charset="0"/>
            </a:endParaRPr>
          </a:p>
          <a:p>
            <a:pPr algn="ctr"/>
            <a:r>
              <a:rPr lang="en-US" sz="1400" dirty="0" smtClean="0">
                <a:latin typeface="Helvetica Neue" charset="0"/>
                <a:ea typeface="Helvetica Neue" charset="0"/>
                <a:cs typeface="Helvetica Neue" charset="0"/>
              </a:rPr>
              <a:t>non-dispersive environment </a:t>
            </a:r>
          </a:p>
          <a:p>
            <a:pPr algn="ctr"/>
            <a:endParaRPr lang="en-US" sz="1400" dirty="0" smtClean="0">
              <a:latin typeface="Helvetica Neue" charset="0"/>
              <a:ea typeface="Helvetica Neue" charset="0"/>
              <a:cs typeface="Helvetica Neue" charset="0"/>
            </a:endParaRPr>
          </a:p>
          <a:p>
            <a:pPr algn="ctr"/>
            <a:r>
              <a:rPr lang="en-US" sz="1400" dirty="0" smtClean="0">
                <a:latin typeface="Helvetica Neue" charset="0"/>
                <a:ea typeface="Helvetica Neue" charset="0"/>
                <a:cs typeface="Helvetica Neue" charset="0"/>
              </a:rPr>
              <a:t>inclusive events</a:t>
            </a:r>
            <a:endParaRPr lang="en-US" sz="1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103072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 xmlns:a16="http://schemas.microsoft.com/office/drawing/2014/main" id="{F72ACC13-7327-B74E-9429-C504F3C273CF}"/>
              </a:ext>
            </a:extLst>
          </p:cNvPr>
          <p:cNvSpPr txBox="1"/>
          <p:nvPr/>
        </p:nvSpPr>
        <p:spPr>
          <a:xfrm>
            <a:off x="18871" y="170688"/>
            <a:ext cx="1200329" cy="6291633"/>
          </a:xfrm>
          <a:prstGeom prst="rect">
            <a:avLst/>
          </a:prstGeom>
          <a:noFill/>
        </p:spPr>
        <p:txBody>
          <a:bodyPr vert="vert270" wrap="square" rtlCol="0">
            <a:spAutoFit/>
          </a:bodyPr>
          <a:lstStyle/>
          <a:p>
            <a:r>
              <a:rPr lang="en-US" sz="6600" dirty="0" smtClean="0">
                <a:latin typeface="Helvetica" pitchFamily="2" charset="0"/>
              </a:rPr>
              <a:t>Indications</a:t>
            </a:r>
            <a:endParaRPr lang="en-US" sz="6600" dirty="0">
              <a:latin typeface="Helvetica" pitchFamily="2"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794" y="-198784"/>
            <a:ext cx="3687911" cy="4361356"/>
          </a:xfrm>
          <a:prstGeom prst="rect">
            <a:avLst/>
          </a:prstGeom>
        </p:spPr>
      </p:pic>
      <p:grpSp>
        <p:nvGrpSpPr>
          <p:cNvPr id="16" name="Gruppo 15"/>
          <p:cNvGrpSpPr/>
          <p:nvPr/>
        </p:nvGrpSpPr>
        <p:grpSpPr>
          <a:xfrm>
            <a:off x="3058740" y="4105919"/>
            <a:ext cx="4154556" cy="2951246"/>
            <a:chOff x="3087758" y="4431956"/>
            <a:chExt cx="4154556" cy="2951246"/>
          </a:xfrm>
        </p:grpSpPr>
        <p:sp>
          <p:nvSpPr>
            <p:cNvPr id="10" name="CasellaDiTesto 9"/>
            <p:cNvSpPr txBox="1"/>
            <p:nvPr/>
          </p:nvSpPr>
          <p:spPr>
            <a:xfrm>
              <a:off x="4256406" y="4431956"/>
              <a:ext cx="1971260" cy="523220"/>
            </a:xfrm>
            <a:prstGeom prst="rect">
              <a:avLst/>
            </a:prstGeom>
            <a:noFill/>
          </p:spPr>
          <p:txBody>
            <a:bodyPr wrap="square" rtlCol="0">
              <a:spAutoFit/>
            </a:bodyPr>
            <a:lstStyle/>
            <a:p>
              <a:r>
                <a:rPr lang="it-IT" sz="2800" b="1" dirty="0" smtClean="0">
                  <a:latin typeface="Helvetica Neue" charset="0"/>
                  <a:ea typeface="Helvetica Neue" charset="0"/>
                  <a:cs typeface="Helvetica Neue" charset="0"/>
                </a:rPr>
                <a:t>Language</a:t>
              </a:r>
              <a:endParaRPr lang="it-IT" sz="2800" b="1" dirty="0">
                <a:latin typeface="Helvetica Neue" charset="0"/>
                <a:ea typeface="Helvetica Neue" charset="0"/>
                <a:cs typeface="Helvetica Neue" charset="0"/>
              </a:endParaRPr>
            </a:p>
          </p:txBody>
        </p:sp>
        <p:sp>
          <p:nvSpPr>
            <p:cNvPr id="11" name="CasellaDiTesto 10"/>
            <p:cNvSpPr txBox="1"/>
            <p:nvPr/>
          </p:nvSpPr>
          <p:spPr>
            <a:xfrm>
              <a:off x="3087758" y="5074878"/>
              <a:ext cx="4154556" cy="2308324"/>
            </a:xfrm>
            <a:prstGeom prst="rect">
              <a:avLst/>
            </a:prstGeom>
            <a:noFill/>
          </p:spPr>
          <p:txBody>
            <a:bodyPr wrap="square" rtlCol="0">
              <a:spAutoFit/>
            </a:bodyPr>
            <a:lstStyle/>
            <a:p>
              <a:pPr lvl="0" algn="ctr"/>
              <a:r>
                <a:rPr lang="en-US" dirty="0">
                  <a:latin typeface="Helvetica Neue" charset="0"/>
                  <a:ea typeface="Helvetica Neue" charset="0"/>
                  <a:cs typeface="Helvetica Neue" charset="0"/>
                </a:rPr>
                <a:t>Language register and terminology </a:t>
              </a:r>
              <a:r>
                <a:rPr lang="en-US" dirty="0" smtClean="0">
                  <a:latin typeface="Helvetica Neue" charset="0"/>
                  <a:ea typeface="Helvetica Neue" charset="0"/>
                  <a:cs typeface="Helvetica Neue" charset="0"/>
                </a:rPr>
                <a:t>Taboo </a:t>
              </a:r>
              <a:r>
                <a:rPr lang="en-US" dirty="0">
                  <a:latin typeface="Helvetica Neue" charset="0"/>
                  <a:ea typeface="Helvetica Neue" charset="0"/>
                  <a:cs typeface="Helvetica Neue" charset="0"/>
                </a:rPr>
                <a:t>words </a:t>
              </a:r>
              <a:endParaRPr lang="it-IT" dirty="0">
                <a:latin typeface="Helvetica Neue" charset="0"/>
                <a:ea typeface="Helvetica Neue" charset="0"/>
                <a:cs typeface="Helvetica Neue" charset="0"/>
              </a:endParaRPr>
            </a:p>
            <a:p>
              <a:pPr lvl="0" algn="ctr"/>
              <a:r>
                <a:rPr lang="en-US" dirty="0">
                  <a:latin typeface="Helvetica Neue" charset="0"/>
                  <a:ea typeface="Helvetica Neue" charset="0"/>
                  <a:cs typeface="Helvetica Neue" charset="0"/>
                </a:rPr>
                <a:t>Rhetorical figures </a:t>
              </a:r>
              <a:endParaRPr lang="en-US" dirty="0" smtClean="0">
                <a:latin typeface="Helvetica Neue" charset="0"/>
                <a:ea typeface="Helvetica Neue" charset="0"/>
                <a:cs typeface="Helvetica Neue" charset="0"/>
              </a:endParaRPr>
            </a:p>
            <a:p>
              <a:pPr lvl="0" algn="ctr"/>
              <a:r>
                <a:rPr lang="en-US" dirty="0" smtClean="0">
                  <a:latin typeface="Helvetica Neue" charset="0"/>
                  <a:ea typeface="Helvetica Neue" charset="0"/>
                  <a:cs typeface="Helvetica Neue" charset="0"/>
                </a:rPr>
                <a:t>Adjectives </a:t>
              </a:r>
              <a:endParaRPr lang="it-IT" dirty="0">
                <a:latin typeface="Helvetica Neue" charset="0"/>
                <a:ea typeface="Helvetica Neue" charset="0"/>
                <a:cs typeface="Helvetica Neue" charset="0"/>
              </a:endParaRPr>
            </a:p>
            <a:p>
              <a:pPr lvl="0" algn="ctr"/>
              <a:r>
                <a:rPr lang="en-US" dirty="0">
                  <a:latin typeface="Helvetica Neue" charset="0"/>
                  <a:ea typeface="Helvetica Neue" charset="0"/>
                  <a:cs typeface="Helvetica Neue" charset="0"/>
                </a:rPr>
                <a:t>Orientation </a:t>
              </a:r>
              <a:endParaRPr lang="it-IT" dirty="0">
                <a:latin typeface="Helvetica Neue" charset="0"/>
                <a:ea typeface="Helvetica Neue" charset="0"/>
                <a:cs typeface="Helvetica Neue" charset="0"/>
              </a:endParaRPr>
            </a:p>
            <a:p>
              <a:pPr lvl="0" algn="ctr"/>
              <a:r>
                <a:rPr lang="en-US" dirty="0">
                  <a:latin typeface="Helvetica Neue" charset="0"/>
                  <a:ea typeface="Helvetica Neue" charset="0"/>
                  <a:cs typeface="Helvetica Neue" charset="0"/>
                </a:rPr>
                <a:t>The use of voice</a:t>
              </a:r>
              <a:endParaRPr lang="it-IT" dirty="0">
                <a:latin typeface="Helvetica Neue" charset="0"/>
                <a:ea typeface="Helvetica Neue" charset="0"/>
                <a:cs typeface="Helvetica Neue" charset="0"/>
              </a:endParaRPr>
            </a:p>
            <a:p>
              <a:pPr lvl="0" algn="ctr"/>
              <a:r>
                <a:rPr lang="en-US" dirty="0">
                  <a:latin typeface="Helvetica Neue" charset="0"/>
                  <a:ea typeface="Helvetica Neue" charset="0"/>
                  <a:cs typeface="Helvetica Neue" charset="0"/>
                </a:rPr>
                <a:t>Rhythm of reading </a:t>
              </a:r>
              <a:endParaRPr lang="it-IT" dirty="0">
                <a:latin typeface="Helvetica Neue" charset="0"/>
                <a:ea typeface="Helvetica Neue" charset="0"/>
                <a:cs typeface="Helvetica Neue" charset="0"/>
              </a:endParaRPr>
            </a:p>
            <a:p>
              <a:endParaRPr lang="it-IT" dirty="0">
                <a:latin typeface="Helvetica Neue" charset="0"/>
                <a:ea typeface="Helvetica Neue" charset="0"/>
                <a:cs typeface="Helvetica Neue" charset="0"/>
              </a:endParaRPr>
            </a:p>
          </p:txBody>
        </p:sp>
      </p:grpSp>
      <p:grpSp>
        <p:nvGrpSpPr>
          <p:cNvPr id="15" name="Gruppo 14"/>
          <p:cNvGrpSpPr/>
          <p:nvPr/>
        </p:nvGrpSpPr>
        <p:grpSpPr>
          <a:xfrm>
            <a:off x="1531180" y="464940"/>
            <a:ext cx="2599024" cy="3640979"/>
            <a:chOff x="1531180" y="464940"/>
            <a:chExt cx="2599024" cy="3640979"/>
          </a:xfrm>
        </p:grpSpPr>
        <p:sp>
          <p:nvSpPr>
            <p:cNvPr id="7" name="CasellaDiTesto 6"/>
            <p:cNvSpPr txBox="1"/>
            <p:nvPr/>
          </p:nvSpPr>
          <p:spPr>
            <a:xfrm>
              <a:off x="1548791" y="464940"/>
              <a:ext cx="2581413" cy="523220"/>
            </a:xfrm>
            <a:prstGeom prst="rect">
              <a:avLst/>
            </a:prstGeom>
            <a:noFill/>
          </p:spPr>
          <p:txBody>
            <a:bodyPr wrap="square" rtlCol="0">
              <a:spAutoFit/>
            </a:bodyPr>
            <a:lstStyle/>
            <a:p>
              <a:r>
                <a:rPr lang="it-IT" sz="2800" b="1" dirty="0" smtClean="0">
                  <a:latin typeface="Helvetica Neue" charset="0"/>
                  <a:ea typeface="Helvetica Neue" charset="0"/>
                  <a:cs typeface="Helvetica Neue" charset="0"/>
                </a:rPr>
                <a:t>Select work</a:t>
              </a:r>
              <a:endParaRPr lang="it-IT" sz="2800" b="1" dirty="0">
                <a:latin typeface="Helvetica Neue" charset="0"/>
                <a:ea typeface="Helvetica Neue" charset="0"/>
                <a:cs typeface="Helvetica Neue" charset="0"/>
              </a:endParaRPr>
            </a:p>
          </p:txBody>
        </p:sp>
        <p:sp>
          <p:nvSpPr>
            <p:cNvPr id="12" name="CasellaDiTesto 11"/>
            <p:cNvSpPr txBox="1"/>
            <p:nvPr/>
          </p:nvSpPr>
          <p:spPr>
            <a:xfrm>
              <a:off x="1531180" y="1243597"/>
              <a:ext cx="2251822" cy="2862322"/>
            </a:xfrm>
            <a:prstGeom prst="rect">
              <a:avLst/>
            </a:prstGeom>
            <a:noFill/>
          </p:spPr>
          <p:txBody>
            <a:bodyPr wrap="square" rtlCol="0">
              <a:spAutoFit/>
            </a:bodyPr>
            <a:lstStyle/>
            <a:p>
              <a:pPr marL="342900" lvl="0" indent="-342900">
                <a:buFont typeface="Arial" charset="0"/>
                <a:buChar char="•"/>
              </a:pPr>
              <a:r>
                <a:rPr lang="en-US" dirty="0">
                  <a:latin typeface="Helvetica Neue" charset="0"/>
                  <a:ea typeface="Helvetica Neue" charset="0"/>
                  <a:cs typeface="Helvetica Neue" charset="0"/>
                </a:rPr>
                <a:t>P</a:t>
              </a:r>
              <a:r>
                <a:rPr lang="en-US" dirty="0" smtClean="0">
                  <a:latin typeface="Helvetica Neue" charset="0"/>
                  <a:ea typeface="Helvetica Neue" charset="0"/>
                  <a:cs typeface="Helvetica Neue" charset="0"/>
                </a:rPr>
                <a:t>ermanent collection</a:t>
              </a:r>
            </a:p>
            <a:p>
              <a:pPr marL="342900" lvl="0" indent="-342900">
                <a:buFont typeface="Arial" charset="0"/>
                <a:buChar char="•"/>
              </a:pPr>
              <a:r>
                <a:rPr lang="en-US" dirty="0" smtClean="0">
                  <a:latin typeface="Helvetica Neue" charset="0"/>
                  <a:ea typeface="Helvetica Neue" charset="0"/>
                  <a:cs typeface="Helvetica Neue" charset="0"/>
                </a:rPr>
                <a:t>Representative</a:t>
              </a:r>
            </a:p>
            <a:p>
              <a:pPr marL="342900" lvl="0" indent="-342900">
                <a:buFont typeface="Arial" charset="0"/>
                <a:buChar char="•"/>
              </a:pPr>
              <a:r>
                <a:rPr lang="en-US" dirty="0" smtClean="0">
                  <a:latin typeface="Helvetica Neue" charset="0"/>
                  <a:ea typeface="Helvetica Neue" charset="0"/>
                  <a:cs typeface="Helvetica Neue" charset="0"/>
                </a:rPr>
                <a:t>Works that </a:t>
              </a:r>
              <a:r>
                <a:rPr lang="en-US" dirty="0">
                  <a:latin typeface="Helvetica Neue" charset="0"/>
                  <a:ea typeface="Helvetica Neue" charset="0"/>
                  <a:cs typeface="Helvetica Neue" charset="0"/>
                </a:rPr>
                <a:t>can be explored with other </a:t>
              </a:r>
              <a:r>
                <a:rPr lang="en-US" dirty="0" smtClean="0">
                  <a:latin typeface="Helvetica Neue" charset="0"/>
                  <a:ea typeface="Helvetica Neue" charset="0"/>
                  <a:cs typeface="Helvetica Neue" charset="0"/>
                </a:rPr>
                <a:t>senses</a:t>
              </a:r>
              <a:endParaRPr lang="it-IT" dirty="0">
                <a:latin typeface="Helvetica Neue" charset="0"/>
                <a:ea typeface="Helvetica Neue" charset="0"/>
                <a:cs typeface="Helvetica Neue" charset="0"/>
              </a:endParaRPr>
            </a:p>
            <a:p>
              <a:pPr marL="342900" lvl="0" indent="-342900">
                <a:buFont typeface="Arial" charset="0"/>
                <a:buChar char="•"/>
              </a:pPr>
              <a:r>
                <a:rPr lang="en-US" dirty="0">
                  <a:latin typeface="Helvetica Neue" charset="0"/>
                  <a:ea typeface="Helvetica Neue" charset="0"/>
                  <a:cs typeface="Helvetica Neue" charset="0"/>
                </a:rPr>
                <a:t>B</a:t>
              </a:r>
              <a:r>
                <a:rPr lang="en-US" dirty="0" smtClean="0">
                  <a:latin typeface="Helvetica Neue" charset="0"/>
                  <a:ea typeface="Helvetica Neue" charset="0"/>
                  <a:cs typeface="Helvetica Neue" charset="0"/>
                </a:rPr>
                <a:t>y </a:t>
              </a:r>
              <a:r>
                <a:rPr lang="en-US" dirty="0">
                  <a:latin typeface="Helvetica Neue" charset="0"/>
                  <a:ea typeface="Helvetica Neue" charset="0"/>
                  <a:cs typeface="Helvetica Neue" charset="0"/>
                </a:rPr>
                <a:t>living artists</a:t>
              </a:r>
              <a:endParaRPr lang="it-IT" dirty="0">
                <a:latin typeface="Helvetica Neue" charset="0"/>
                <a:ea typeface="Helvetica Neue" charset="0"/>
                <a:cs typeface="Helvetica Neue" charset="0"/>
              </a:endParaRPr>
            </a:p>
            <a:p>
              <a:pPr marL="342900" lvl="0" indent="-342900">
                <a:buFont typeface="Arial" charset="0"/>
                <a:buChar char="•"/>
              </a:pPr>
              <a:r>
                <a:rPr lang="en-US" dirty="0">
                  <a:latin typeface="Helvetica Neue" charset="0"/>
                  <a:ea typeface="Helvetica Neue" charset="0"/>
                  <a:cs typeface="Helvetica Neue" charset="0"/>
                </a:rPr>
                <a:t>M</a:t>
              </a:r>
              <a:r>
                <a:rPr lang="en-US" dirty="0" smtClean="0">
                  <a:latin typeface="Helvetica Neue" charset="0"/>
                  <a:ea typeface="Helvetica Neue" charset="0"/>
                  <a:cs typeface="Helvetica Neue" charset="0"/>
                </a:rPr>
                <a:t>ultisensory </a:t>
              </a:r>
              <a:r>
                <a:rPr lang="en-US" dirty="0">
                  <a:latin typeface="Helvetica Neue" charset="0"/>
                  <a:ea typeface="Helvetica Neue" charset="0"/>
                  <a:cs typeface="Helvetica Neue" charset="0"/>
                </a:rPr>
                <a:t>fruition</a:t>
              </a:r>
              <a:endParaRPr lang="it-IT" dirty="0">
                <a:latin typeface="Helvetica Neue" charset="0"/>
                <a:ea typeface="Helvetica Neue" charset="0"/>
                <a:cs typeface="Helvetica Neue" charset="0"/>
              </a:endParaRPr>
            </a:p>
            <a:p>
              <a:pPr marL="342900" lvl="0" indent="-342900">
                <a:buFont typeface="Arial" charset="0"/>
                <a:buChar char="•"/>
              </a:pPr>
              <a:r>
                <a:rPr lang="en-US" dirty="0" smtClean="0">
                  <a:latin typeface="Helvetica Neue" charset="0"/>
                  <a:ea typeface="Helvetica Neue" charset="0"/>
                  <a:cs typeface="Helvetica Neue" charset="0"/>
                </a:rPr>
                <a:t>Location</a:t>
              </a:r>
              <a:endParaRPr lang="it-IT" dirty="0">
                <a:latin typeface="Helvetica Neue" charset="0"/>
                <a:ea typeface="Helvetica Neue" charset="0"/>
                <a:cs typeface="Helvetica Neue" charset="0"/>
              </a:endParaRPr>
            </a:p>
          </p:txBody>
        </p:sp>
      </p:grpSp>
      <p:grpSp>
        <p:nvGrpSpPr>
          <p:cNvPr id="14" name="Gruppo 13"/>
          <p:cNvGrpSpPr/>
          <p:nvPr/>
        </p:nvGrpSpPr>
        <p:grpSpPr>
          <a:xfrm>
            <a:off x="7235802" y="464940"/>
            <a:ext cx="2729832" cy="4053579"/>
            <a:chOff x="7235802" y="464940"/>
            <a:chExt cx="2729832" cy="4053579"/>
          </a:xfrm>
        </p:grpSpPr>
        <p:sp>
          <p:nvSpPr>
            <p:cNvPr id="9" name="CasellaDiTesto 8"/>
            <p:cNvSpPr txBox="1"/>
            <p:nvPr/>
          </p:nvSpPr>
          <p:spPr>
            <a:xfrm>
              <a:off x="7235802" y="464940"/>
              <a:ext cx="2729832" cy="523220"/>
            </a:xfrm>
            <a:prstGeom prst="rect">
              <a:avLst/>
            </a:prstGeom>
            <a:noFill/>
          </p:spPr>
          <p:txBody>
            <a:bodyPr wrap="square" rtlCol="0">
              <a:spAutoFit/>
            </a:bodyPr>
            <a:lstStyle/>
            <a:p>
              <a:r>
                <a:rPr lang="it-IT" sz="2800" b="1" dirty="0" smtClean="0">
                  <a:latin typeface="Helvetica Neue" charset="0"/>
                  <a:ea typeface="Helvetica Neue" charset="0"/>
                  <a:cs typeface="Helvetica Neue" charset="0"/>
                </a:rPr>
                <a:t>Select item</a:t>
              </a:r>
              <a:endParaRPr lang="it-IT" sz="2800" b="1" dirty="0">
                <a:latin typeface="Helvetica Neue" charset="0"/>
                <a:ea typeface="Helvetica Neue" charset="0"/>
                <a:cs typeface="Helvetica Neue" charset="0"/>
              </a:endParaRPr>
            </a:p>
          </p:txBody>
        </p:sp>
        <p:sp>
          <p:nvSpPr>
            <p:cNvPr id="13" name="CasellaDiTesto 12"/>
            <p:cNvSpPr txBox="1"/>
            <p:nvPr/>
          </p:nvSpPr>
          <p:spPr>
            <a:xfrm>
              <a:off x="7242314" y="1132977"/>
              <a:ext cx="2723320" cy="3385542"/>
            </a:xfrm>
            <a:prstGeom prst="rect">
              <a:avLst/>
            </a:prstGeom>
            <a:noFill/>
          </p:spPr>
          <p:txBody>
            <a:bodyPr wrap="square" rtlCol="0">
              <a:spAutoFit/>
            </a:bodyPr>
            <a:lstStyle/>
            <a:p>
              <a:pPr marL="342900" lvl="0" indent="-342900">
                <a:buFont typeface="+mj-lt"/>
                <a:buAutoNum type="arabicPeriod"/>
              </a:pPr>
              <a:r>
                <a:rPr lang="en-US" dirty="0">
                  <a:latin typeface="Helvetica Neue" charset="0"/>
                  <a:ea typeface="Helvetica Neue" charset="0"/>
                  <a:cs typeface="Helvetica Neue" charset="0"/>
                </a:rPr>
                <a:t>Spatial </a:t>
              </a:r>
              <a:r>
                <a:rPr lang="en-US" dirty="0" smtClean="0">
                  <a:latin typeface="Helvetica Neue" charset="0"/>
                  <a:ea typeface="Helvetica Neue" charset="0"/>
                  <a:cs typeface="Helvetica Neue" charset="0"/>
                </a:rPr>
                <a:t>context </a:t>
              </a:r>
            </a:p>
            <a:p>
              <a:pPr marL="342900" lvl="0" indent="-342900">
                <a:buFont typeface="+mj-lt"/>
                <a:buAutoNum type="arabicPeriod"/>
              </a:pPr>
              <a:r>
                <a:rPr lang="en-US" dirty="0" smtClean="0">
                  <a:latin typeface="Helvetica Neue" charset="0"/>
                  <a:ea typeface="Helvetica Neue" charset="0"/>
                  <a:cs typeface="Helvetica Neue" charset="0"/>
                </a:rPr>
                <a:t>General information</a:t>
              </a:r>
            </a:p>
            <a:p>
              <a:pPr marL="342900" lvl="0" indent="-342900">
                <a:buFont typeface="+mj-lt"/>
                <a:buAutoNum type="arabicPeriod"/>
              </a:pPr>
              <a:r>
                <a:rPr lang="en-US" dirty="0" smtClean="0">
                  <a:latin typeface="Helvetica Neue" charset="0"/>
                  <a:ea typeface="Helvetica Neue" charset="0"/>
                  <a:cs typeface="Helvetica Neue" charset="0"/>
                </a:rPr>
                <a:t>Biographical </a:t>
              </a:r>
              <a:r>
                <a:rPr lang="en-US" dirty="0">
                  <a:latin typeface="Helvetica Neue" charset="0"/>
                  <a:ea typeface="Helvetica Neue" charset="0"/>
                  <a:cs typeface="Helvetica Neue" charset="0"/>
                </a:rPr>
                <a:t>hints </a:t>
              </a:r>
              <a:endParaRPr lang="en-US" dirty="0" smtClean="0">
                <a:latin typeface="Helvetica Neue" charset="0"/>
                <a:ea typeface="Helvetica Neue" charset="0"/>
                <a:cs typeface="Helvetica Neue" charset="0"/>
              </a:endParaRPr>
            </a:p>
            <a:p>
              <a:pPr marL="342900" lvl="0" indent="-342900">
                <a:buFont typeface="+mj-lt"/>
                <a:buAutoNum type="arabicPeriod"/>
              </a:pPr>
              <a:r>
                <a:rPr lang="en-US" dirty="0" smtClean="0">
                  <a:latin typeface="Helvetica Neue" charset="0"/>
                  <a:ea typeface="Helvetica Neue" charset="0"/>
                  <a:cs typeface="Helvetica Neue" charset="0"/>
                </a:rPr>
                <a:t>Historical </a:t>
              </a:r>
              <a:r>
                <a:rPr lang="en-US" dirty="0">
                  <a:latin typeface="Helvetica Neue" charset="0"/>
                  <a:ea typeface="Helvetica Neue" charset="0"/>
                  <a:cs typeface="Helvetica Neue" charset="0"/>
                </a:rPr>
                <a:t>and cultural context</a:t>
              </a:r>
              <a:endParaRPr lang="it-IT" dirty="0">
                <a:latin typeface="Helvetica Neue" charset="0"/>
                <a:ea typeface="Helvetica Neue" charset="0"/>
                <a:cs typeface="Helvetica Neue" charset="0"/>
              </a:endParaRPr>
            </a:p>
            <a:p>
              <a:pPr marL="342900" lvl="0" indent="-342900">
                <a:buFont typeface="+mj-lt"/>
                <a:buAutoNum type="arabicPeriod"/>
              </a:pPr>
              <a:r>
                <a:rPr lang="en-US" dirty="0">
                  <a:latin typeface="Helvetica Neue" charset="0"/>
                  <a:ea typeface="Helvetica Neue" charset="0"/>
                  <a:cs typeface="Helvetica Neue" charset="0"/>
                </a:rPr>
                <a:t>Primary </a:t>
              </a:r>
              <a:r>
                <a:rPr lang="en-US" dirty="0" smtClean="0">
                  <a:latin typeface="Helvetica Neue" charset="0"/>
                  <a:ea typeface="Helvetica Neue" charset="0"/>
                  <a:cs typeface="Helvetica Neue" charset="0"/>
                </a:rPr>
                <a:t>subject</a:t>
              </a:r>
            </a:p>
            <a:p>
              <a:pPr marL="342900" lvl="0" indent="-342900">
                <a:buFont typeface="+mj-lt"/>
                <a:buAutoNum type="arabicPeriod"/>
              </a:pPr>
              <a:r>
                <a:rPr lang="en-US" dirty="0" smtClean="0">
                  <a:latin typeface="Helvetica Neue" charset="0"/>
                  <a:ea typeface="Helvetica Neue" charset="0"/>
                  <a:cs typeface="Helvetica Neue" charset="0"/>
                </a:rPr>
                <a:t>Technique</a:t>
              </a:r>
              <a:r>
                <a:rPr lang="en-US" dirty="0">
                  <a:latin typeface="Helvetica Neue" charset="0"/>
                  <a:ea typeface="Helvetica Neue" charset="0"/>
                  <a:cs typeface="Helvetica Neue" charset="0"/>
                </a:rPr>
                <a:t>, form and </a:t>
              </a:r>
              <a:r>
                <a:rPr lang="en-US" dirty="0" smtClean="0">
                  <a:latin typeface="Helvetica Neue" charset="0"/>
                  <a:ea typeface="Helvetica Neue" charset="0"/>
                  <a:cs typeface="Helvetica Neue" charset="0"/>
                </a:rPr>
                <a:t>composition</a:t>
              </a:r>
            </a:p>
            <a:p>
              <a:pPr marL="342900" lvl="0" indent="-342900">
                <a:buFont typeface="+mj-lt"/>
                <a:buAutoNum type="arabicPeriod"/>
              </a:pPr>
              <a:r>
                <a:rPr lang="en-US" dirty="0" smtClean="0">
                  <a:latin typeface="Helvetica Neue" charset="0"/>
                  <a:ea typeface="Helvetica Neue" charset="0"/>
                  <a:cs typeface="Helvetica Neue" charset="0"/>
                </a:rPr>
                <a:t>Symbolic </a:t>
              </a:r>
              <a:r>
                <a:rPr lang="en-US" dirty="0">
                  <a:latin typeface="Helvetica Neue" charset="0"/>
                  <a:ea typeface="Helvetica Neue" charset="0"/>
                  <a:cs typeface="Helvetica Neue" charset="0"/>
                </a:rPr>
                <a:t>and evocative commentary</a:t>
              </a:r>
              <a:endParaRPr lang="it-IT" dirty="0">
                <a:latin typeface="Helvetica Neue" charset="0"/>
                <a:ea typeface="Helvetica Neue" charset="0"/>
                <a:cs typeface="Helvetica Neue" charset="0"/>
              </a:endParaRPr>
            </a:p>
            <a:p>
              <a:endParaRPr lang="it-IT" sz="1600" dirty="0"/>
            </a:p>
          </p:txBody>
        </p:sp>
      </p:grpSp>
    </p:spTree>
    <p:extLst>
      <p:ext uri="{BB962C8B-B14F-4D97-AF65-F5344CB8AC3E}">
        <p14:creationId xmlns:p14="http://schemas.microsoft.com/office/powerpoint/2010/main" val="28205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5369</TotalTime>
  <Words>835</Words>
  <Application>Microsoft Macintosh PowerPoint</Application>
  <PresentationFormat>A4 (21x29,7 cm)</PresentationFormat>
  <Paragraphs>103</Paragraphs>
  <Slides>13</Slides>
  <Notes>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Calibri</vt:lpstr>
      <vt:lpstr>Calibri Light</vt:lpstr>
      <vt:lpstr>Helvetica</vt:lpstr>
      <vt:lpstr>Helvetica Neue</vt:lpstr>
      <vt:lpstr>Arial</vt: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 Morici</dc:creator>
  <cp:lastModifiedBy>pucciarelli.marta@gmail.com</cp:lastModifiedBy>
  <cp:revision>80</cp:revision>
  <dcterms:created xsi:type="dcterms:W3CDTF">2019-03-11T12:10:30Z</dcterms:created>
  <dcterms:modified xsi:type="dcterms:W3CDTF">2020-07-16T09:50:03Z</dcterms:modified>
</cp:coreProperties>
</file>